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26" r:id="rId58"/>
    <p:sldId id="312" r:id="rId59"/>
    <p:sldId id="327"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8" r:id="rId74"/>
    <p:sldId id="329" r:id="rId75"/>
    <p:sldId id="330"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6/18/2016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6/18/2016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6/18/2016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6/18/2016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6/18/2016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6/18/2016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6/18/2016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796027F-7875-4030-9381-8BD8C4F21935}" type="datetimeFigureOut">
              <a:rPr lang="en-US" dirty="0"/>
              <a:t>6/18/2016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6/18/2016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6/18/2016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6/18/2016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6/18/2016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6/18/2016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iqiyi.com/w_19rsz5akn9.html" TargetMode="External"/><Relationship Id="rId2" Type="http://schemas.openxmlformats.org/officeDocument/2006/relationships/hyperlink" Target="http://www.tudou.com/programs/view/FDTxzNB0PCI/?resourceId=0_06_02_99" TargetMode="External"/><Relationship Id="rId1" Type="http://schemas.openxmlformats.org/officeDocument/2006/relationships/slideLayout" Target="../slideLayouts/slideLayout2.xml"/><Relationship Id="rId6" Type="http://schemas.openxmlformats.org/officeDocument/2006/relationships/hyperlink" Target="http://v.youku.com/v_show/id_XOTI5NzA4Njk2.html" TargetMode="External"/><Relationship Id="rId5" Type="http://schemas.openxmlformats.org/officeDocument/2006/relationships/hyperlink" Target="http://v.youku.com/v_show/id_XMTQ4Njk5ODM0NA==.html" TargetMode="External"/><Relationship Id="rId4" Type="http://schemas.openxmlformats.org/officeDocument/2006/relationships/hyperlink" Target="http://www.iqiyi.com/w_19rski61jd.html"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djivideos.com/video_play/679d10d8-9013-4eae-a481-6a726cb7ec70?autoplay=1" TargetMode="External"/><Relationship Id="rId2" Type="http://schemas.openxmlformats.org/officeDocument/2006/relationships/hyperlink" Target="https://www.djivideos.com/video_play/8d7669a4-fea0-48c5-b4dc-a3ef7b708c71?autoplay=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4955" y="1434549"/>
            <a:ext cx="8825658" cy="1123122"/>
          </a:xfrm>
        </p:spPr>
        <p:txBody>
          <a:bodyPr/>
          <a:lstStyle/>
          <a:p>
            <a:r>
              <a:rPr lang="en-US" altLang="zh-CN" sz="6600" dirty="0"/>
              <a:t>History of </a:t>
            </a:r>
            <a:r>
              <a:rPr lang="en-US" altLang="zh-CN" sz="6600" dirty="0" err="1"/>
              <a:t>Multicopter</a:t>
            </a:r>
            <a:endParaRPr lang="zh-CN" altLang="en-US" sz="6600" dirty="0"/>
          </a:p>
        </p:txBody>
      </p:sp>
      <p:sp>
        <p:nvSpPr>
          <p:cNvPr id="3" name="副标题 2"/>
          <p:cNvSpPr>
            <a:spLocks noGrp="1"/>
          </p:cNvSpPr>
          <p:nvPr>
            <p:ph type="subTitle" idx="1"/>
          </p:nvPr>
        </p:nvSpPr>
        <p:spPr>
          <a:xfrm>
            <a:off x="7593496" y="3028093"/>
            <a:ext cx="2387117" cy="603003"/>
          </a:xfrm>
        </p:spPr>
        <p:txBody>
          <a:bodyPr>
            <a:noAutofit/>
          </a:bodyPr>
          <a:lstStyle/>
          <a:p>
            <a:r>
              <a:rPr lang="en-US" altLang="zh-CN" sz="3200" dirty="0">
                <a:solidFill>
                  <a:schemeClr val="tx1"/>
                </a:solidFill>
              </a:rPr>
              <a:t>—— </a:t>
            </a:r>
            <a:r>
              <a:rPr lang="zh-CN" altLang="en-US" sz="3200" dirty="0">
                <a:solidFill>
                  <a:schemeClr val="tx1"/>
                </a:solidFill>
              </a:rPr>
              <a:t>龚志豪</a:t>
            </a:r>
          </a:p>
        </p:txBody>
      </p:sp>
    </p:spTree>
    <p:extLst>
      <p:ext uri="{BB962C8B-B14F-4D97-AF65-F5344CB8AC3E}">
        <p14:creationId xmlns:p14="http://schemas.microsoft.com/office/powerpoint/2010/main" val="1098981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2008</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大疆公司的无人驾驶直升机系统取得了一定的技术创新，其直升机飞行控制器产品已经可以实现自主悬停、姿态航向保持和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定点飞行等在内的常规飞行控制功能，并在汶川大地震的现场航拍中发挥了作用</a:t>
            </a:r>
          </a:p>
          <a:p>
            <a:endParaRPr lang="zh-CN" altLang="en-US" dirty="0">
              <a:latin typeface="微软雅黑" panose="020B0503020204020204" pitchFamily="34" charset="-122"/>
              <a:ea typeface="微软雅黑" panose="020B0503020204020204" pitchFamily="34" charset="-122"/>
            </a:endParaRPr>
          </a:p>
        </p:txBody>
      </p:sp>
      <p:pic>
        <p:nvPicPr>
          <p:cNvPr id="5" name="Picture 2" descr="http://scitech.people.com.cn/mediafile/200805/16/F20080516160706208069586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583" y="3119048"/>
            <a:ext cx="3598862"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202698" y="3119048"/>
            <a:ext cx="4550902" cy="2585323"/>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sym typeface="Candara" panose="020E0502030303020204" pitchFamily="34" charset="0"/>
              </a:rPr>
              <a:t>“深圳大疆创新公司成功突破国外垄断多年的无人驾驶小型直升机市场，产品成功销往韩国等国家。该公司研制的无人驾驶直升机系统在汶川地震救灾中大显神威，在多个受灾地区上空拍摄了１０００多张珍贵的灾后照片，以科技手段协助当地政府快速评估灾区地面、河道及设施所受的破坏，并拍到多个堰塞湖的３Ｄ影像，为救援人员准确计算湖中水量、设计应对方法提供了参考。”</a:t>
            </a:r>
          </a:p>
        </p:txBody>
      </p:sp>
    </p:spTree>
    <p:extLst>
      <p:ext uri="{BB962C8B-B14F-4D97-AF65-F5344CB8AC3E}">
        <p14:creationId xmlns:p14="http://schemas.microsoft.com/office/powerpoint/2010/main" val="427617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2008</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国内部分民间爱好者开始注意到了机械结构简单，适合</a:t>
            </a:r>
            <a:r>
              <a:rPr lang="en-US" altLang="zh-CN" dirty="0">
                <a:latin typeface="微软雅黑" panose="020B0503020204020204" pitchFamily="34" charset="-122"/>
                <a:ea typeface="微软雅黑" panose="020B0503020204020204" pitchFamily="34" charset="-122"/>
                <a:sym typeface="Candara" panose="020E0502030303020204" pitchFamily="34" charset="0"/>
              </a:rPr>
              <a:t>DIY</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的四旋翼飞行器。并有少部分人掀起了以德国的</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Mikrocopter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为中心讨论四旋翼实现方案的热潮 ，其中以当时的“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AVR</a:t>
            </a:r>
            <a:r>
              <a:rPr lang="zh-CN" altLang="en-US" dirty="0">
                <a:latin typeface="微软雅黑" panose="020B0503020204020204" pitchFamily="34" charset="-122"/>
                <a:ea typeface="微软雅黑" panose="020B0503020204020204" pitchFamily="34" charset="-122"/>
                <a:sym typeface="Candara" panose="020E0502030303020204" pitchFamily="34" charset="0"/>
              </a:rPr>
              <a:t>论坛”（后来的阿莫论坛）中的四轴飞行分论坛为代表。但由于当时大部分业余爱好者对于四旋翼的系统认识不够深入，加上传感器等各方面技术和材料的限制，能够获得实质性进展的人并不多，讨论的热潮也慢慢沉寂下去了</a:t>
            </a:r>
          </a:p>
        </p:txBody>
      </p:sp>
    </p:spTree>
    <p:extLst>
      <p:ext uri="{BB962C8B-B14F-4D97-AF65-F5344CB8AC3E}">
        <p14:creationId xmlns:p14="http://schemas.microsoft.com/office/powerpoint/2010/main" val="378130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2009</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多旋翼飞行器最早出现在公众面前可能是</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2009</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年的那部印度电影</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三傻大闹宝莱坞</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Three Idiots</a:t>
            </a:r>
            <a:r>
              <a:rPr lang="zh-CN" altLang="en-US" dirty="0">
                <a:latin typeface="微软雅黑" panose="020B0503020204020204" pitchFamily="34" charset="-122"/>
                <a:ea typeface="微软雅黑" panose="020B0503020204020204" pitchFamily="34" charset="-122"/>
                <a:sym typeface="Candara" panose="020E0502030303020204" pitchFamily="34" charset="0"/>
              </a:rPr>
              <a:t>），特立独行的工程学院学生兰乔悄然接手了一个因学业而被放弃了的小型飞行器的项目，最终实现其稳定飞行的功能，但却用这架小巧、稳定的四轴飞行器航拍到了同学（飞行器原作者）自杀的画面</a:t>
            </a:r>
          </a:p>
        </p:txBody>
      </p:sp>
      <p:pic>
        <p:nvPicPr>
          <p:cNvPr id="4" name="图片 3"/>
          <p:cNvPicPr>
            <a:picLocks noChangeAspect="1"/>
          </p:cNvPicPr>
          <p:nvPr/>
        </p:nvPicPr>
        <p:blipFill>
          <a:blip r:embed="rId2"/>
          <a:stretch>
            <a:fillRect/>
          </a:stretch>
        </p:blipFill>
        <p:spPr>
          <a:xfrm>
            <a:off x="6526538" y="3011286"/>
            <a:ext cx="3078103" cy="3243740"/>
          </a:xfrm>
          <a:prstGeom prst="rect">
            <a:avLst/>
          </a:prstGeom>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827" y="3588581"/>
            <a:ext cx="4635500"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3425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2009</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克里斯</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安德森（</a:t>
            </a:r>
            <a:r>
              <a:rPr lang="en-US" altLang="zh-CN" dirty="0">
                <a:latin typeface="微软雅黑" panose="020B0503020204020204" pitchFamily="34" charset="-122"/>
                <a:ea typeface="微软雅黑" panose="020B0503020204020204" pitchFamily="34" charset="-122"/>
                <a:sym typeface="Candara" panose="020E0502030303020204" pitchFamily="34" charset="0"/>
              </a:rPr>
              <a:t>Chris Anderson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）和时年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20</a:t>
            </a:r>
            <a:r>
              <a:rPr lang="zh-CN" altLang="en-US" dirty="0">
                <a:latin typeface="微软雅黑" panose="020B0503020204020204" pitchFamily="34" charset="-122"/>
                <a:ea typeface="微软雅黑" panose="020B0503020204020204" pitchFamily="34" charset="-122"/>
                <a:sym typeface="Candara" panose="020E0502030303020204" pitchFamily="34" charset="0"/>
              </a:rPr>
              <a:t>岁的佐迪</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穆诺茨（</a:t>
            </a:r>
            <a:r>
              <a:rPr lang="en-US" altLang="zh-CN" dirty="0">
                <a:latin typeface="微软雅黑" panose="020B0503020204020204" pitchFamily="34" charset="-122"/>
                <a:ea typeface="微软雅黑" panose="020B0503020204020204" pitchFamily="34" charset="-122"/>
                <a:sym typeface="Candara" panose="020E0502030303020204" pitchFamily="34" charset="0"/>
              </a:rPr>
              <a:t>Jordi Munoz</a:t>
            </a:r>
            <a:r>
              <a:rPr lang="zh-CN" altLang="en-US" dirty="0">
                <a:latin typeface="微软雅黑" panose="020B0503020204020204" pitchFamily="34" charset="-122"/>
                <a:ea typeface="微软雅黑" panose="020B0503020204020204" pitchFamily="34" charset="-122"/>
                <a:sym typeface="Candara" panose="020E0502030303020204" pitchFamily="34" charset="0"/>
              </a:rPr>
              <a:t>）于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2009</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年创建</a:t>
            </a: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公司。很多人甚至把 </a:t>
            </a: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 </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的成立称为：美国商业无人机领域标志性事件之一</a:t>
            </a:r>
          </a:p>
        </p:txBody>
      </p:sp>
      <p:pic>
        <p:nvPicPr>
          <p:cNvPr id="6" name="图片 5"/>
          <p:cNvPicPr>
            <a:picLocks noChangeAspect="1"/>
          </p:cNvPicPr>
          <p:nvPr/>
        </p:nvPicPr>
        <p:blipFill>
          <a:blip r:embed="rId2"/>
          <a:stretch>
            <a:fillRect/>
          </a:stretch>
        </p:blipFill>
        <p:spPr>
          <a:xfrm>
            <a:off x="2943248" y="3098070"/>
            <a:ext cx="5266667" cy="2676190"/>
          </a:xfrm>
          <a:prstGeom prst="rect">
            <a:avLst/>
          </a:prstGeom>
        </p:spPr>
      </p:pic>
    </p:spTree>
    <p:extLst>
      <p:ext uri="{BB962C8B-B14F-4D97-AF65-F5344CB8AC3E}">
        <p14:creationId xmlns:p14="http://schemas.microsoft.com/office/powerpoint/2010/main" val="3781468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2009</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2009</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Jordi/3DRobotics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发布了第一款</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Ardupilot</a:t>
            </a:r>
            <a:r>
              <a:rPr lang="zh-CN" altLang="en-US" dirty="0">
                <a:latin typeface="微软雅黑" panose="020B0503020204020204" pitchFamily="34" charset="-122"/>
                <a:ea typeface="微软雅黑" panose="020B0503020204020204" pitchFamily="34" charset="-122"/>
                <a:sym typeface="Candara" panose="020E0502030303020204" pitchFamily="34" charset="0"/>
              </a:rPr>
              <a:t>板子（使用红外温度传感器），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11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Jordi</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创建了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ardupilot</a:t>
            </a:r>
            <a:r>
              <a:rPr lang="zh-CN" altLang="en-US" dirty="0">
                <a:latin typeface="微软雅黑" panose="020B0503020204020204" pitchFamily="34" charset="-122"/>
                <a:ea typeface="微软雅黑" panose="020B0503020204020204" pitchFamily="34" charset="-122"/>
                <a:sym typeface="Candara" panose="020E0502030303020204" pitchFamily="34" charset="0"/>
              </a:rPr>
              <a:t>代码仓库，并与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Doug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Weibel</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Jose Julio</a:t>
            </a:r>
            <a:r>
              <a:rPr lang="zh-CN" altLang="en-US" dirty="0">
                <a:latin typeface="微软雅黑" panose="020B0503020204020204" pitchFamily="34" charset="-122"/>
                <a:ea typeface="微软雅黑" panose="020B0503020204020204" pitchFamily="34" charset="-122"/>
                <a:sym typeface="Candara" panose="020E0502030303020204" pitchFamily="34" charset="0"/>
              </a:rPr>
              <a:t>编写了第一版使用</a:t>
            </a:r>
            <a:r>
              <a:rPr lang="en-US" altLang="zh-CN" dirty="0">
                <a:latin typeface="微软雅黑" panose="020B0503020204020204" pitchFamily="34" charset="-122"/>
                <a:ea typeface="微软雅黑" panose="020B0503020204020204" pitchFamily="34" charset="-122"/>
                <a:sym typeface="Candara" panose="020E0502030303020204" pitchFamily="34" charset="0"/>
              </a:rPr>
              <a:t>William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Premerlani</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DCM</a:t>
            </a:r>
            <a:r>
              <a:rPr lang="zh-CN" altLang="en-US" dirty="0">
                <a:latin typeface="微软雅黑" panose="020B0503020204020204" pitchFamily="34" charset="-122"/>
                <a:ea typeface="微软雅黑" panose="020B0503020204020204" pitchFamily="34" charset="-122"/>
                <a:sym typeface="Candara" panose="020E0502030303020204" pitchFamily="34" charset="0"/>
              </a:rPr>
              <a:t>算法的</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ArduIMU</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5" name="Picture 3" descr="C:\Users\TF\AppData\Roaming\Tencent\Users\352707983\QQ\WinTemp\RichOle\{L2@QVNYUT65XG4){G{XPV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404" y="3047964"/>
            <a:ext cx="2735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5874815" y="3294920"/>
            <a:ext cx="2695238" cy="1600000"/>
          </a:xfrm>
          <a:prstGeom prst="rect">
            <a:avLst/>
          </a:prstGeom>
        </p:spPr>
      </p:pic>
    </p:spTree>
    <p:extLst>
      <p:ext uri="{BB962C8B-B14F-4D97-AF65-F5344CB8AC3E}">
        <p14:creationId xmlns:p14="http://schemas.microsoft.com/office/powerpoint/2010/main" val="259403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2009</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大疆创新的第一代里程碑产品无人直升机飞控</a:t>
            </a:r>
            <a:r>
              <a:rPr lang="en-US" altLang="zh-CN" dirty="0">
                <a:latin typeface="微软雅黑" panose="020B0503020204020204" pitchFamily="34" charset="-122"/>
                <a:ea typeface="微软雅黑" panose="020B0503020204020204" pitchFamily="34" charset="-122"/>
                <a:sym typeface="Candara" panose="020E0502030303020204" pitchFamily="34" charset="0"/>
              </a:rPr>
              <a:t>XP3.1</a:t>
            </a:r>
            <a:r>
              <a:rPr lang="zh-CN" altLang="en-US" dirty="0">
                <a:latin typeface="微软雅黑" panose="020B0503020204020204" pitchFamily="34" charset="-122"/>
                <a:ea typeface="微软雅黑" panose="020B0503020204020204" pitchFamily="34" charset="-122"/>
                <a:sym typeface="Candara" panose="020E0502030303020204" pitchFamily="34" charset="0"/>
              </a:rPr>
              <a:t>问世。结合地面站，</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WayPoint</a:t>
            </a:r>
            <a:r>
              <a:rPr lang="zh-CN" altLang="en-US" dirty="0">
                <a:latin typeface="微软雅黑" panose="020B0503020204020204" pitchFamily="34" charset="-122"/>
                <a:ea typeface="微软雅黑" panose="020B0503020204020204" pitchFamily="34" charset="-122"/>
                <a:sym typeface="Candara" panose="020E0502030303020204" pitchFamily="34" charset="0"/>
              </a:rPr>
              <a:t>功能使直升机能按照预先在地面站软件中设定的飞行航线或在飞行过程中在地面站软件中进行航线的修改实现自主飞行</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69" y="2910689"/>
            <a:ext cx="2458209" cy="27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896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2010</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6</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CES(International Consumer Electronics Show)</a:t>
            </a:r>
            <a:r>
              <a:rPr lang="zh-CN" altLang="en-US" dirty="0">
                <a:latin typeface="微软雅黑" panose="020B0503020204020204" pitchFamily="34" charset="-122"/>
                <a:ea typeface="微软雅黑" panose="020B0503020204020204" pitchFamily="34" charset="-122"/>
                <a:sym typeface="Candara" panose="020E0502030303020204" pitchFamily="34" charset="0"/>
              </a:rPr>
              <a:t>上法国的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Parrot</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公司发布第一代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Ar.Drone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。这款飞机的首次公开亮相时即引发巨大的轰动，可以称为是消费级多旋翼飞行器的启蒙力量，其成功让世界范围内掀起一阵做四旋翼飞行器的风潮</a:t>
            </a:r>
          </a:p>
        </p:txBody>
      </p:sp>
      <p:pic>
        <p:nvPicPr>
          <p:cNvPr id="5" name="Picture 10" descr="C:\Users\TF\Desktop\ardrone\Ardrone-img5-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305" y="3416547"/>
            <a:ext cx="34575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070176" y="3351022"/>
            <a:ext cx="4701381" cy="2585323"/>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Ar.Drone</a:t>
            </a:r>
            <a:r>
              <a:rPr lang="zh-CN" altLang="zh-CN" dirty="0">
                <a:latin typeface="微软雅黑" panose="020B0503020204020204" pitchFamily="34" charset="-122"/>
                <a:ea typeface="微软雅黑" panose="020B0503020204020204" pitchFamily="34" charset="-122"/>
                <a:sym typeface="Candara" panose="020E0502030303020204" pitchFamily="34" charset="0"/>
              </a:rPr>
              <a:t>上的摄像头可以让玩家透过屏幕</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zh-CN" dirty="0">
                <a:latin typeface="微软雅黑" panose="020B0503020204020204" pitchFamily="34" charset="-122"/>
                <a:ea typeface="微软雅黑" panose="020B0503020204020204" pitchFamily="34" charset="-122"/>
                <a:sym typeface="Candara" panose="020E0502030303020204" pitchFamily="34" charset="0"/>
              </a:rPr>
              <a:t>实时观赏沿途飞行的风景。通过</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WiFi</a:t>
            </a:r>
            <a:r>
              <a:rPr lang="zh-CN" altLang="zh-CN" dirty="0">
                <a:latin typeface="微软雅黑" panose="020B0503020204020204" pitchFamily="34" charset="-122"/>
                <a:ea typeface="微软雅黑" panose="020B0503020204020204" pitchFamily="34" charset="-122"/>
                <a:sym typeface="Candara" panose="020E0502030303020204" pitchFamily="34" charset="0"/>
              </a:rPr>
              <a:t>连接到</a:t>
            </a:r>
            <a:r>
              <a:rPr lang="en-US" altLang="zh-CN" dirty="0">
                <a:latin typeface="微软雅黑" panose="020B0503020204020204" pitchFamily="34" charset="-122"/>
                <a:ea typeface="微软雅黑" panose="020B0503020204020204" pitchFamily="34" charset="-122"/>
                <a:sym typeface="Candara" panose="020E0502030303020204" pitchFamily="34" charset="0"/>
              </a:rPr>
              <a:t>iPhone</a:t>
            </a:r>
            <a:r>
              <a:rPr lang="zh-CN" altLang="zh-CN" dirty="0">
                <a:latin typeface="微软雅黑" panose="020B0503020204020204" pitchFamily="34" charset="-122"/>
                <a:ea typeface="微软雅黑" panose="020B0503020204020204" pitchFamily="34" charset="-122"/>
                <a:sym typeface="Candara" panose="020E0502030303020204" pitchFamily="34" charset="0"/>
              </a:rPr>
              <a:t>或者</a:t>
            </a:r>
            <a:r>
              <a:rPr lang="en-US" altLang="zh-CN" dirty="0">
                <a:latin typeface="微软雅黑" panose="020B0503020204020204" pitchFamily="34" charset="-122"/>
                <a:ea typeface="微软雅黑" panose="020B0503020204020204" pitchFamily="34" charset="-122"/>
                <a:sym typeface="Candara" panose="020E0502030303020204" pitchFamily="34" charset="0"/>
              </a:rPr>
              <a:t>iPod Touch</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zh-CN" dirty="0">
                <a:latin typeface="微软雅黑" panose="020B0503020204020204" pitchFamily="34" charset="-122"/>
                <a:ea typeface="微软雅黑" panose="020B0503020204020204" pitchFamily="34" charset="-122"/>
                <a:sym typeface="Candara" panose="020E0502030303020204" pitchFamily="34" charset="0"/>
              </a:rPr>
              <a:t>控制</a:t>
            </a:r>
            <a:r>
              <a:rPr lang="en-US" altLang="zh-CN" dirty="0">
                <a:latin typeface="微软雅黑" panose="020B0503020204020204" pitchFamily="34" charset="-122"/>
                <a:ea typeface="微软雅黑" panose="020B0503020204020204" pitchFamily="34" charset="-122"/>
                <a:sym typeface="Candara" panose="020E0502030303020204" pitchFamily="34" charset="0"/>
              </a:rPr>
              <a:t>AR Drone</a:t>
            </a:r>
            <a:r>
              <a:rPr lang="zh-CN" altLang="zh-CN" dirty="0">
                <a:latin typeface="微软雅黑" panose="020B0503020204020204" pitchFamily="34" charset="-122"/>
                <a:ea typeface="微软雅黑" panose="020B0503020204020204" pitchFamily="34" charset="-122"/>
                <a:sym typeface="Candara" panose="020E0502030303020204" pitchFamily="34" charset="0"/>
              </a:rPr>
              <a:t>作出各种飞行动作。而通过其摄像头以及</a:t>
            </a:r>
            <a:r>
              <a:rPr lang="en-US" altLang="zh-CN" dirty="0">
                <a:latin typeface="微软雅黑" panose="020B0503020204020204" pitchFamily="34" charset="-122"/>
                <a:ea typeface="微软雅黑" panose="020B0503020204020204" pitchFamily="34" charset="-122"/>
                <a:sym typeface="Candara" panose="020E0502030303020204" pitchFamily="34" charset="0"/>
              </a:rPr>
              <a:t>AR</a:t>
            </a:r>
            <a:r>
              <a:rPr lang="zh-CN" altLang="zh-CN" dirty="0">
                <a:latin typeface="微软雅黑" panose="020B0503020204020204" pitchFamily="34" charset="-122"/>
                <a:ea typeface="微软雅黑" panose="020B0503020204020204" pitchFamily="34" charset="-122"/>
                <a:sym typeface="Candara" panose="020E0502030303020204" pitchFamily="34" charset="0"/>
              </a:rPr>
              <a:t>技术实现的多人虚拟对战游戏功能</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zh-CN" dirty="0">
                <a:latin typeface="微软雅黑" panose="020B0503020204020204" pitchFamily="34" charset="-122"/>
                <a:ea typeface="微软雅黑" panose="020B0503020204020204" pitchFamily="34" charset="-122"/>
                <a:sym typeface="Candara" panose="020E0502030303020204" pitchFamily="34" charset="0"/>
              </a:rPr>
              <a:t>在屏幕上直升飞机前会出现虚拟的敌人（屏幕上看到的游戏场景是真实的摄像头拍摄场景与虚拟环境的叠加），可以让玩家有逼真的空战体验。</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41821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Microdrones</a:t>
            </a:r>
            <a:r>
              <a:rPr lang="zh-CN" altLang="en-US" dirty="0">
                <a:latin typeface="微软雅黑" panose="020B0503020204020204" pitchFamily="34" charset="-122"/>
                <a:ea typeface="微软雅黑" panose="020B0503020204020204" pitchFamily="34" charset="-122"/>
                <a:sym typeface="Candara" panose="020E0502030303020204" pitchFamily="34" charset="0"/>
              </a:rPr>
              <a:t>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md4-1000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四旋翼无人机系统。飞行器自重仅</a:t>
            </a:r>
            <a:r>
              <a:rPr lang="en-US" altLang="zh-CN" dirty="0">
                <a:latin typeface="微软雅黑" panose="020B0503020204020204" pitchFamily="34" charset="-122"/>
                <a:ea typeface="微软雅黑" panose="020B0503020204020204" pitchFamily="34" charset="-122"/>
                <a:sym typeface="Candara" panose="020E0502030303020204" pitchFamily="34" charset="0"/>
              </a:rPr>
              <a:t>2650</a:t>
            </a:r>
            <a:r>
              <a:rPr lang="zh-CN" altLang="en-US" dirty="0">
                <a:latin typeface="微软雅黑" panose="020B0503020204020204" pitchFamily="34" charset="-122"/>
                <a:ea typeface="微软雅黑" panose="020B0503020204020204" pitchFamily="34" charset="-122"/>
                <a:sym typeface="Candara" panose="020E0502030303020204" pitchFamily="34" charset="0"/>
              </a:rPr>
              <a:t>克，重量轻强度高。机身尺寸</a:t>
            </a:r>
            <a:r>
              <a:rPr lang="en-US" altLang="zh-CN" dirty="0">
                <a:latin typeface="微软雅黑" panose="020B0503020204020204" pitchFamily="34" charset="-122"/>
                <a:ea typeface="微软雅黑" panose="020B0503020204020204" pitchFamily="34" charset="-122"/>
                <a:sym typeface="Candara" panose="020E0502030303020204" pitchFamily="34" charset="0"/>
              </a:rPr>
              <a:t>1750mm</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，最大任务载荷</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2000g</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，最大留空时间在</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2000g </a:t>
            </a:r>
            <a:r>
              <a:rPr lang="zh-CN" altLang="en-US" dirty="0">
                <a:latin typeface="微软雅黑" panose="020B0503020204020204" pitchFamily="34" charset="-122"/>
                <a:ea typeface="微软雅黑" panose="020B0503020204020204" pitchFamily="34" charset="-122"/>
                <a:sym typeface="Candara" panose="020E0502030303020204" pitchFamily="34" charset="0"/>
              </a:rPr>
              <a:t>任务载重不小于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分钟（空载续航可达</a:t>
            </a:r>
            <a:r>
              <a:rPr lang="en-US" altLang="zh-CN" dirty="0">
                <a:latin typeface="微软雅黑" panose="020B0503020204020204" pitchFamily="34" charset="-122"/>
                <a:ea typeface="微软雅黑" panose="020B0503020204020204" pitchFamily="34" charset="-122"/>
                <a:sym typeface="Candara" panose="020E0502030303020204" pitchFamily="34" charset="0"/>
              </a:rPr>
              <a:t>88</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a:t>
            </a:r>
          </a:p>
        </p:txBody>
      </p:sp>
      <p:pic>
        <p:nvPicPr>
          <p:cNvPr id="6" name="图片 5"/>
          <p:cNvPicPr>
            <a:picLocks noChangeAspect="1"/>
          </p:cNvPicPr>
          <p:nvPr/>
        </p:nvPicPr>
        <p:blipFill>
          <a:blip r:embed="rId2"/>
          <a:stretch>
            <a:fillRect/>
          </a:stretch>
        </p:blipFill>
        <p:spPr>
          <a:xfrm>
            <a:off x="3094981" y="2718472"/>
            <a:ext cx="4506981" cy="3496796"/>
          </a:xfrm>
          <a:prstGeom prst="rect">
            <a:avLst/>
          </a:prstGeom>
        </p:spPr>
      </p:pic>
    </p:spTree>
    <p:extLst>
      <p:ext uri="{BB962C8B-B14F-4D97-AF65-F5344CB8AC3E}">
        <p14:creationId xmlns:p14="http://schemas.microsoft.com/office/powerpoint/2010/main" val="162091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3" y="1470990"/>
            <a:ext cx="7139540"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 </a:t>
            </a:r>
            <a:r>
              <a:rPr lang="zh-CN" altLang="en-US" dirty="0">
                <a:latin typeface="微软雅黑" panose="020B0503020204020204" pitchFamily="34" charset="-122"/>
                <a:ea typeface="微软雅黑" panose="020B0503020204020204" pitchFamily="34" charset="-122"/>
                <a:sym typeface="Candara" panose="020E0502030303020204" pitchFamily="34" charset="0"/>
              </a:rPr>
              <a:t>推出了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APM1</a:t>
            </a:r>
            <a:r>
              <a:rPr lang="zh-CN" altLang="en-US" dirty="0">
                <a:latin typeface="微软雅黑" panose="020B0503020204020204" pitchFamily="34" charset="-122"/>
                <a:ea typeface="微软雅黑" panose="020B0503020204020204" pitchFamily="34" charset="-122"/>
                <a:sym typeface="Candara" panose="020E0502030303020204" pitchFamily="34" charset="0"/>
              </a:rPr>
              <a:t>，并由</a:t>
            </a:r>
            <a:r>
              <a:rPr lang="en-US" altLang="zh-CN" dirty="0">
                <a:latin typeface="微软雅黑" panose="020B0503020204020204" pitchFamily="34" charset="-122"/>
                <a:ea typeface="微软雅黑" panose="020B0503020204020204" pitchFamily="34" charset="-122"/>
                <a:sym typeface="Candara" panose="020E0502030303020204" pitchFamily="34" charset="0"/>
              </a:rPr>
              <a:t>Doug </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 </a:t>
            </a:r>
            <a:r>
              <a:rPr lang="en-US" altLang="zh-CN" dirty="0">
                <a:latin typeface="微软雅黑" panose="020B0503020204020204" pitchFamily="34" charset="-122"/>
                <a:ea typeface="微软雅黑" panose="020B0503020204020204" pitchFamily="34" charset="-122"/>
                <a:sym typeface="Candara" panose="020E0502030303020204" pitchFamily="34" charset="0"/>
              </a:rPr>
              <a:t>Jason </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Ardupilot</a:t>
            </a:r>
            <a:r>
              <a:rPr lang="en-US" altLang="zh-CN" dirty="0">
                <a:latin typeface="微软雅黑" panose="020B0503020204020204" pitchFamily="34" charset="-122"/>
                <a:ea typeface="微软雅黑" panose="020B0503020204020204" pitchFamily="34" charset="-122"/>
                <a:sym typeface="Candara" panose="020E0502030303020204" pitchFamily="34" charset="0"/>
              </a:rPr>
              <a:t> 2.6</a:t>
            </a:r>
            <a:r>
              <a:rPr lang="zh-CN" altLang="en-US" dirty="0">
                <a:latin typeface="微软雅黑" panose="020B0503020204020204" pitchFamily="34" charset="-122"/>
                <a:ea typeface="微软雅黑" panose="020B0503020204020204" pitchFamily="34" charset="-122"/>
                <a:sym typeface="Candara" panose="020E0502030303020204" pitchFamily="34" charset="0"/>
              </a:rPr>
              <a:t>，改善了油门控制</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支持</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ArduIMU</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Jason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ArduPlane</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的基础上使用另一种控制逻辑重写了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，使</a:t>
            </a:r>
            <a:r>
              <a:rPr lang="en-US" altLang="zh-CN" dirty="0">
                <a:latin typeface="微软雅黑" panose="020B0503020204020204" pitchFamily="34" charset="-122"/>
                <a:ea typeface="微软雅黑" panose="020B0503020204020204" pitchFamily="34" charset="-122"/>
                <a:sym typeface="Candara" panose="020E0502030303020204" pitchFamily="34" charset="0"/>
              </a:rPr>
              <a:t>APM</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飞控能够支持多旋翼飞行器。增加了悬停模式</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绕圈模式</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返航</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任务脚本</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失控保护</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起飞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降落</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等等，使其更加自主化</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Michael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Oborne</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Mission Planner(</a:t>
            </a:r>
            <a:r>
              <a:rPr lang="zh-CN" altLang="en-US" dirty="0">
                <a:latin typeface="微软雅黑" panose="020B0503020204020204" pitchFamily="34" charset="-122"/>
                <a:ea typeface="微软雅黑" panose="020B0503020204020204" pitchFamily="34" charset="-122"/>
                <a:sym typeface="Candara" panose="020E0502030303020204" pitchFamily="34" charset="0"/>
              </a:rPr>
              <a:t>多旋翼飞行器地面站软件）</a:t>
            </a:r>
          </a:p>
        </p:txBody>
      </p:sp>
      <p:pic>
        <p:nvPicPr>
          <p:cNvPr id="5" name="Picture 1" descr="C:\Users\TF\AppData\Roaming\Tencent\Users\807947641\QQ\WinTemp\RichOle\GY1{DG4EY%E0@50TH{HJ9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4934" y="2419348"/>
            <a:ext cx="14859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927" y="4417044"/>
            <a:ext cx="3770312" cy="203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164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极飞推出了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FC1212-S</a:t>
            </a:r>
            <a:r>
              <a:rPr lang="zh-CN" altLang="en-US" dirty="0">
                <a:latin typeface="微软雅黑" panose="020B0503020204020204" pitchFamily="34" charset="-122"/>
                <a:ea typeface="微软雅黑" panose="020B0503020204020204" pitchFamily="34" charset="-122"/>
                <a:sym typeface="Candara" panose="020E0502030303020204" pitchFamily="34" charset="0"/>
              </a:rPr>
              <a:t>多旋翼飞行控制器，使用</a:t>
            </a:r>
            <a:r>
              <a:rPr lang="en-US" altLang="zh-CN" dirty="0">
                <a:latin typeface="微软雅黑" panose="020B0503020204020204" pitchFamily="34" charset="-122"/>
                <a:ea typeface="微软雅黑" panose="020B0503020204020204" pitchFamily="34" charset="-122"/>
                <a:sym typeface="Candara" panose="020E0502030303020204" pitchFamily="34" charset="0"/>
              </a:rPr>
              <a:t>ARM 32</a:t>
            </a:r>
            <a:r>
              <a:rPr lang="zh-CN" altLang="en-US" dirty="0">
                <a:latin typeface="微软雅黑" panose="020B0503020204020204" pitchFamily="34" charset="-122"/>
                <a:ea typeface="微软雅黑" panose="020B0503020204020204" pitchFamily="34" charset="-122"/>
                <a:sym typeface="Candara" panose="020E0502030303020204" pitchFamily="34" charset="0"/>
              </a:rPr>
              <a:t>位处理器，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ST</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的数字</a:t>
            </a:r>
            <a:r>
              <a:rPr lang="en-US" altLang="zh-CN" dirty="0">
                <a:latin typeface="微软雅黑" panose="020B0503020204020204" pitchFamily="34" charset="-122"/>
                <a:ea typeface="微软雅黑" panose="020B0503020204020204" pitchFamily="34" charset="-122"/>
                <a:sym typeface="Candara" panose="020E0502030303020204" pitchFamily="34" charset="0"/>
              </a:rPr>
              <a:t>MEMS</a:t>
            </a:r>
            <a:r>
              <a:rPr lang="zh-CN" altLang="en-US" dirty="0">
                <a:latin typeface="微软雅黑" panose="020B0503020204020204" pitchFamily="34" charset="-122"/>
                <a:ea typeface="微软雅黑" panose="020B0503020204020204" pitchFamily="34" charset="-122"/>
                <a:sym typeface="Candara" panose="020E0502030303020204" pitchFamily="34" charset="0"/>
              </a:rPr>
              <a:t>传感器，可以实现稳定的飞行，但最初推出的版本没有携带</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模块和气压计（后续扩展），所以还不能实现定高定点、航线等功能</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同年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月，极飞发布了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X650</a:t>
            </a:r>
            <a:r>
              <a:rPr lang="zh-CN" altLang="en-US" dirty="0">
                <a:latin typeface="微软雅黑" panose="020B0503020204020204" pitchFamily="34" charset="-122"/>
                <a:ea typeface="微软雅黑" panose="020B0503020204020204" pitchFamily="34" charset="-122"/>
                <a:sym typeface="Candara" panose="020E0502030303020204" pitchFamily="34" charset="0"/>
              </a:rPr>
              <a:t>四旋翼套机</a:t>
            </a:r>
          </a:p>
        </p:txBody>
      </p:sp>
      <p:pic>
        <p:nvPicPr>
          <p:cNvPr id="4" name="图片 3"/>
          <p:cNvPicPr>
            <a:picLocks noChangeAspect="1"/>
          </p:cNvPicPr>
          <p:nvPr/>
        </p:nvPicPr>
        <p:blipFill>
          <a:blip r:embed="rId2"/>
          <a:stretch>
            <a:fillRect/>
          </a:stretch>
        </p:blipFill>
        <p:spPr>
          <a:xfrm>
            <a:off x="1157534" y="3308665"/>
            <a:ext cx="4419048" cy="2838095"/>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582" y="3308665"/>
            <a:ext cx="4647341" cy="283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81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Before 2005</a:t>
            </a:r>
            <a:endParaRPr lang="zh-CN" altLang="en-US" dirty="0"/>
          </a:p>
        </p:txBody>
      </p:sp>
      <p:sp>
        <p:nvSpPr>
          <p:cNvPr id="3" name="内容占位符 2"/>
          <p:cNvSpPr>
            <a:spLocks noGrp="1"/>
          </p:cNvSpPr>
          <p:nvPr>
            <p:ph idx="1"/>
          </p:nvPr>
        </p:nvSpPr>
        <p:spPr>
          <a:xfrm>
            <a:off x="1103312" y="1470990"/>
            <a:ext cx="8946541" cy="4982817"/>
          </a:xfrm>
        </p:spPr>
        <p:txBody>
          <a:bodyPr>
            <a:normAutofit fontScale="85000" lnSpcReduction="20000"/>
          </a:bodyPr>
          <a:lstStyle/>
          <a:p>
            <a:pPr marL="0" indent="0">
              <a:buNone/>
            </a:pP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世纪</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年代之前，惯性导航系统一般是十几公斤的大铁疙瘩；</a:t>
            </a:r>
            <a:endParaRPr lang="en-US" altLang="zh-CN" dirty="0">
              <a:latin typeface="微软雅黑" panose="020B0503020204020204" pitchFamily="34" charset="-122"/>
              <a:ea typeface="微软雅黑" panose="020B0503020204020204" pitchFamily="34" charset="-122"/>
            </a:endParaRPr>
          </a:p>
          <a:p>
            <a:pPr marL="0" indent="0">
              <a:buNone/>
            </a:pPr>
            <a:endParaRPr lang="zh-CN" altLang="en-US" dirty="0">
              <a:latin typeface="微软雅黑" panose="020B0503020204020204" pitchFamily="34" charset="-122"/>
              <a:ea typeface="微软雅黑" panose="020B0503020204020204" pitchFamily="34" charset="-122"/>
            </a:endParaRPr>
          </a:p>
          <a:p>
            <a:pPr marL="0" indent="0">
              <a:lnSpc>
                <a:spcPct val="120000"/>
              </a:lnSpc>
              <a:buNone/>
            </a:pP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世纪</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年代之后，随着微机电系统（</a:t>
            </a:r>
            <a:r>
              <a:rPr lang="en-US" altLang="zh-CN" dirty="0">
                <a:latin typeface="微软雅黑" panose="020B0503020204020204" pitchFamily="34" charset="-122"/>
                <a:ea typeface="微软雅黑" panose="020B0503020204020204" pitchFamily="34" charset="-122"/>
              </a:rPr>
              <a:t>MEMS</a:t>
            </a:r>
            <a:r>
              <a:rPr lang="zh-CN" altLang="en-US" dirty="0">
                <a:latin typeface="微软雅黑" panose="020B0503020204020204" pitchFamily="34" charset="-122"/>
                <a:ea typeface="微软雅黑" panose="020B0503020204020204" pitchFamily="34" charset="-122"/>
              </a:rPr>
              <a:t>）研究的成熟，几克重的</a:t>
            </a:r>
            <a:r>
              <a:rPr lang="en-US" altLang="zh-CN" dirty="0">
                <a:latin typeface="微软雅黑" panose="020B0503020204020204" pitchFamily="34" charset="-122"/>
                <a:ea typeface="微软雅黑" panose="020B0503020204020204" pitchFamily="34" charset="-122"/>
              </a:rPr>
              <a:t>MEMS</a:t>
            </a:r>
            <a:r>
              <a:rPr lang="zh-CN" altLang="en-US" dirty="0">
                <a:latin typeface="微软雅黑" panose="020B0503020204020204" pitchFamily="34" charset="-122"/>
                <a:ea typeface="微软雅黑" panose="020B0503020204020204" pitchFamily="34" charset="-122"/>
              </a:rPr>
              <a:t>惯性导航系统被制作了出来，使得多旋翼飞行器的自动控制器可以做了；</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0" indent="0">
              <a:lnSpc>
                <a:spcPct val="120000"/>
              </a:lnSpc>
              <a:buNone/>
            </a:pPr>
            <a:r>
              <a:rPr lang="zh-CN" altLang="en-US" dirty="0">
                <a:latin typeface="微软雅黑" panose="020B0503020204020204" pitchFamily="34" charset="-122"/>
                <a:ea typeface="微软雅黑" panose="020B0503020204020204" pitchFamily="34" charset="-122"/>
              </a:rPr>
              <a:t>但是</a:t>
            </a:r>
            <a:r>
              <a:rPr lang="en-US" altLang="zh-CN" dirty="0">
                <a:latin typeface="微软雅黑" panose="020B0503020204020204" pitchFamily="34" charset="-122"/>
                <a:ea typeface="微软雅黑" panose="020B0503020204020204" pitchFamily="34" charset="-122"/>
              </a:rPr>
              <a:t>MEMS</a:t>
            </a:r>
            <a:r>
              <a:rPr lang="zh-CN" altLang="en-US" dirty="0">
                <a:latin typeface="微软雅黑" panose="020B0503020204020204" pitchFamily="34" charset="-122"/>
                <a:ea typeface="微软雅黑" panose="020B0503020204020204" pitchFamily="34" charset="-122"/>
              </a:rPr>
              <a:t>传感器数据噪音很大，不能直接读出来用，于是人们又花了一些年的时间研究</a:t>
            </a:r>
            <a:r>
              <a:rPr lang="en-US" altLang="zh-CN" dirty="0">
                <a:latin typeface="微软雅黑" panose="020B0503020204020204" pitchFamily="34" charset="-122"/>
                <a:ea typeface="微软雅黑" panose="020B0503020204020204" pitchFamily="34" charset="-122"/>
              </a:rPr>
              <a:t>MEMS</a:t>
            </a:r>
            <a:r>
              <a:rPr lang="zh-CN" altLang="en-US" dirty="0">
                <a:latin typeface="微软雅黑" panose="020B0503020204020204" pitchFamily="34" charset="-122"/>
                <a:ea typeface="微软雅黑" panose="020B0503020204020204" pitchFamily="34" charset="-122"/>
              </a:rPr>
              <a:t>去噪声的各种数学算法；</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0" indent="0">
              <a:lnSpc>
                <a:spcPct val="120000"/>
              </a:lnSpc>
              <a:buNone/>
            </a:pPr>
            <a:r>
              <a:rPr lang="zh-CN" altLang="en-US" dirty="0">
                <a:latin typeface="微软雅黑" panose="020B0503020204020204" pitchFamily="34" charset="-122"/>
                <a:ea typeface="微软雅黑" panose="020B0503020204020204" pitchFamily="34" charset="-122"/>
              </a:rPr>
              <a:t>这些算法以及自动控制器本身通常需要速度比较快的单片机来运行，于是人们又等了一些年时间，等速度比较快的单片机诞生；</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0" indent="0">
              <a:lnSpc>
                <a:spcPct val="120000"/>
              </a:lnSpc>
              <a:buNone/>
            </a:pPr>
            <a:r>
              <a:rPr lang="zh-CN" altLang="en-US" dirty="0">
                <a:latin typeface="微软雅黑" panose="020B0503020204020204" pitchFamily="34" charset="-122"/>
                <a:ea typeface="微软雅黑" panose="020B0503020204020204" pitchFamily="34" charset="-122"/>
              </a:rPr>
              <a:t>接着人们再花了若干年的时间理解多旋翼飞行器的非线性系统结构，给它建模、设计控制算法、实现控制算法；</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0" indent="0">
              <a:buNone/>
            </a:pPr>
            <a:r>
              <a:rPr lang="zh-CN" altLang="en-US" dirty="0">
                <a:latin typeface="微软雅黑" panose="020B0503020204020204" pitchFamily="34" charset="-122"/>
                <a:ea typeface="微软雅黑" panose="020B0503020204020204" pitchFamily="34" charset="-122"/>
              </a:rPr>
              <a:t>直到</a:t>
            </a:r>
            <a:r>
              <a:rPr lang="en-US" altLang="zh-CN" dirty="0">
                <a:latin typeface="微软雅黑" panose="020B0503020204020204" pitchFamily="34" charset="-122"/>
                <a:ea typeface="微软雅黑" panose="020B0503020204020204" pitchFamily="34" charset="-122"/>
              </a:rPr>
              <a:t>2005</a:t>
            </a:r>
            <a:r>
              <a:rPr lang="zh-CN" altLang="en-US" dirty="0">
                <a:latin typeface="微软雅黑" panose="020B0503020204020204" pitchFamily="34" charset="-122"/>
                <a:ea typeface="微软雅黑" panose="020B0503020204020204" pitchFamily="34" charset="-122"/>
              </a:rPr>
              <a:t>年左右，真正稳定的多旋翼无人机自动控制器才被制作出来。</a:t>
            </a:r>
          </a:p>
        </p:txBody>
      </p:sp>
    </p:spTree>
    <p:extLst>
      <p:ext uri="{BB962C8B-B14F-4D97-AF65-F5344CB8AC3E}">
        <p14:creationId xmlns:p14="http://schemas.microsoft.com/office/powerpoint/2010/main" val="159996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大疆创新重磅产品</a:t>
            </a:r>
            <a:r>
              <a:rPr lang="en-US" altLang="zh-CN" dirty="0">
                <a:latin typeface="微软雅黑" panose="020B0503020204020204" pitchFamily="34" charset="-122"/>
                <a:ea typeface="微软雅黑" panose="020B0503020204020204" pitchFamily="34" charset="-122"/>
                <a:sym typeface="Candara" panose="020E0502030303020204" pitchFamily="34" charset="0"/>
              </a:rPr>
              <a:t>ACE 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直升机飞控发布，把市面上几万元的产品价格做到不到两万，迅速打败了当时德国和美国的两家竞争对手。</a:t>
            </a:r>
            <a:r>
              <a:rPr lang="en-US" altLang="zh-CN" dirty="0">
                <a:latin typeface="微软雅黑" panose="020B0503020204020204" pitchFamily="34" charset="-122"/>
                <a:ea typeface="微软雅黑" panose="020B0503020204020204" pitchFamily="34" charset="-122"/>
                <a:sym typeface="Candara" panose="020E0502030303020204" pitchFamily="34" charset="0"/>
              </a:rPr>
              <a:t>Ace 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的热卖给 </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 </a:t>
            </a:r>
            <a:r>
              <a:rPr lang="zh-CN" altLang="en-US" dirty="0">
                <a:latin typeface="微软雅黑" panose="020B0503020204020204" pitchFamily="34" charset="-122"/>
                <a:ea typeface="微软雅黑" panose="020B0503020204020204" pitchFamily="34" charset="-122"/>
                <a:sym typeface="Candara" panose="020E0502030303020204" pitchFamily="34" charset="0"/>
              </a:rPr>
              <a:t>带来了初步的成功，但那时候主打飞控模块的 </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 </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最多只能算是一个极小众市场的领跑者，</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2010 </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年前后，全球多旋翼无人机市场出现了井喷式增长，汪滔再一次决定挑战自己，跟随技术扩散的路径进一步扩张版图</a:t>
            </a:r>
          </a:p>
        </p:txBody>
      </p:sp>
      <p:pic>
        <p:nvPicPr>
          <p:cNvPr id="5" name="图片 4"/>
          <p:cNvPicPr>
            <a:picLocks noChangeAspect="1"/>
          </p:cNvPicPr>
          <p:nvPr/>
        </p:nvPicPr>
        <p:blipFill>
          <a:blip r:embed="rId2"/>
          <a:stretch>
            <a:fillRect/>
          </a:stretch>
        </p:blipFill>
        <p:spPr>
          <a:xfrm>
            <a:off x="1427658" y="3485705"/>
            <a:ext cx="3790476" cy="2828571"/>
          </a:xfrm>
          <a:prstGeom prst="rect">
            <a:avLst/>
          </a:prstGeom>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474" y="3485705"/>
            <a:ext cx="3794123" cy="282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06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2011</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APM2</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极飞为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FC1212-S</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飞控增加了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模块，内置高精度气压计，使飞控能实现定高，定点以及返航等功能</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月，大疆创新推出了第一代商用高端多旋翼飞控系统</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WooKong</a:t>
            </a:r>
            <a:r>
              <a:rPr lang="en-US" altLang="zh-CN" dirty="0">
                <a:latin typeface="微软雅黑" panose="020B0503020204020204" pitchFamily="34" charset="-122"/>
                <a:ea typeface="微软雅黑" panose="020B0503020204020204" pitchFamily="34" charset="-122"/>
                <a:sym typeface="Candara" panose="020E0502030303020204" pitchFamily="34" charset="0"/>
              </a:rPr>
              <a:t>-M</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819" y="3650273"/>
            <a:ext cx="3382963"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2360259" y="3406694"/>
            <a:ext cx="1995614" cy="2762045"/>
          </a:xfrm>
          <a:prstGeom prst="rect">
            <a:avLst/>
          </a:prstGeom>
        </p:spPr>
      </p:pic>
    </p:spTree>
    <p:extLst>
      <p:ext uri="{BB962C8B-B14F-4D97-AF65-F5344CB8AC3E}">
        <p14:creationId xmlns:p14="http://schemas.microsoft.com/office/powerpoint/2010/main" val="338598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2011</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大疆推出了后来风靡一时的风火轮机架</a:t>
            </a:r>
            <a:r>
              <a:rPr lang="en-US" altLang="zh-CN" dirty="0">
                <a:latin typeface="微软雅黑" panose="020B0503020204020204" pitchFamily="34" charset="-122"/>
                <a:ea typeface="微软雅黑" panose="020B0503020204020204" pitchFamily="34" charset="-122"/>
                <a:sym typeface="Candara" panose="020E0502030303020204" pitchFamily="34" charset="0"/>
              </a:rPr>
              <a:t>F450</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大疆还发布了价格更有亲和力的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NAZA</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a:t>
            </a:r>
          </a:p>
        </p:txBody>
      </p:sp>
      <p:pic>
        <p:nvPicPr>
          <p:cNvPr id="4" name="图片 3"/>
          <p:cNvPicPr>
            <a:picLocks noChangeAspect="1"/>
          </p:cNvPicPr>
          <p:nvPr/>
        </p:nvPicPr>
        <p:blipFill>
          <a:blip r:embed="rId2"/>
          <a:stretch>
            <a:fillRect/>
          </a:stretch>
        </p:blipFill>
        <p:spPr>
          <a:xfrm>
            <a:off x="1103312" y="2889802"/>
            <a:ext cx="5057129" cy="2662859"/>
          </a:xfrm>
          <a:prstGeom prst="rect">
            <a:avLst/>
          </a:prstGeom>
        </p:spPr>
      </p:pic>
      <p:pic>
        <p:nvPicPr>
          <p:cNvPr id="6" name="图片 5"/>
          <p:cNvPicPr>
            <a:picLocks noChangeAspect="1"/>
          </p:cNvPicPr>
          <p:nvPr/>
        </p:nvPicPr>
        <p:blipFill>
          <a:blip r:embed="rId3"/>
          <a:stretch>
            <a:fillRect/>
          </a:stretch>
        </p:blipFill>
        <p:spPr>
          <a:xfrm>
            <a:off x="6735567" y="2885994"/>
            <a:ext cx="3314286" cy="2666667"/>
          </a:xfrm>
          <a:prstGeom prst="rect">
            <a:avLst/>
          </a:prstGeom>
        </p:spPr>
      </p:pic>
    </p:spTree>
    <p:extLst>
      <p:ext uri="{BB962C8B-B14F-4D97-AF65-F5344CB8AC3E}">
        <p14:creationId xmlns:p14="http://schemas.microsoft.com/office/powerpoint/2010/main" val="244698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年里，极飞沉寂了一整年。原因是公司出现了战略失误，研发重心转移，而飞控研发进度近乎为零，以下引用彭斌（极飞创始人）原话</a:t>
            </a:r>
          </a:p>
        </p:txBody>
      </p:sp>
      <p:sp>
        <p:nvSpPr>
          <p:cNvPr id="4" name="矩形 3"/>
          <p:cNvSpPr/>
          <p:nvPr/>
        </p:nvSpPr>
        <p:spPr>
          <a:xfrm>
            <a:off x="1346315" y="2406569"/>
            <a:ext cx="8004313" cy="369331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sym typeface="Candara" panose="020E0502030303020204" pitchFamily="34" charset="0"/>
              </a:rPr>
              <a:t>我们犯下了什么错误？</a:t>
            </a:r>
            <a:br>
              <a:rPr lang="zh-CN" altLang="en-US" dirty="0">
                <a:latin typeface="微软雅黑" panose="020B0503020204020204" pitchFamily="34" charset="-122"/>
                <a:ea typeface="微软雅黑" panose="020B0503020204020204" pitchFamily="34" charset="-122"/>
                <a:sym typeface="Candara" panose="020E0502030303020204" pitchFamily="34" charset="0"/>
              </a:rPr>
            </a:br>
            <a:r>
              <a:rPr lang="zh-CN" altLang="en-US" dirty="0">
                <a:latin typeface="微软雅黑" panose="020B0503020204020204" pitchFamily="34" charset="-122"/>
                <a:ea typeface="微软雅黑" panose="020B0503020204020204" pitchFamily="34" charset="-122"/>
                <a:sym typeface="Candara" panose="020E0502030303020204" pitchFamily="34" charset="0"/>
              </a:rPr>
              <a:t>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2008</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XA</a:t>
            </a:r>
            <a:r>
              <a:rPr lang="zh-CN" altLang="en-US" dirty="0">
                <a:latin typeface="微软雅黑" panose="020B0503020204020204" pitchFamily="34" charset="-122"/>
                <a:ea typeface="微软雅黑" panose="020B0503020204020204" pitchFamily="34" charset="-122"/>
                <a:sym typeface="Candara" panose="020E0502030303020204" pitchFamily="34" charset="0"/>
              </a:rPr>
              <a:t>开始进入商品化多旋翼市场以来，一路奋斗拼搏至</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2011</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X450Pro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X650Value</a:t>
            </a:r>
            <a:r>
              <a:rPr lang="zh-CN" altLang="en-US" dirty="0">
                <a:latin typeface="微软雅黑" panose="020B0503020204020204" pitchFamily="34" charset="-122"/>
                <a:ea typeface="微软雅黑" panose="020B0503020204020204" pitchFamily="34" charset="-122"/>
                <a:sym typeface="Candara" panose="020E0502030303020204" pitchFamily="34" charset="0"/>
              </a:rPr>
              <a:t>时，大量用户拥抱了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XAircraft</a:t>
            </a:r>
            <a:r>
              <a:rPr lang="zh-CN" altLang="en-US" dirty="0">
                <a:latin typeface="微软雅黑" panose="020B0503020204020204" pitchFamily="34" charset="-122"/>
                <a:ea typeface="微软雅黑" panose="020B0503020204020204" pitchFamily="34" charset="-122"/>
                <a:sym typeface="Candara" panose="020E0502030303020204" pitchFamily="34" charset="0"/>
              </a:rPr>
              <a:t>，购买了我们的产品。但这正式暴风雨前的宁静，一切看似那么的美好。在那时</a:t>
            </a:r>
            <a:r>
              <a:rPr lang="en-US" altLang="zh-CN" dirty="0">
                <a:latin typeface="微软雅黑" panose="020B0503020204020204" pitchFamily="34" charset="-122"/>
                <a:ea typeface="微软雅黑" panose="020B0503020204020204" pitchFamily="34" charset="-122"/>
                <a:sym typeface="Candara" panose="020E0502030303020204" pitchFamily="34" charset="0"/>
              </a:rPr>
              <a:t>XA</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的研发团队，开始规划一个庞大的飞控和周边扩展计划并投入很多的人力资源，这个飞控体系我们叫</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。人力资源的缺乏与分散让我们在飞控系统上的研发成果无法应对</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2011</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年底的市场竞争。当竞争出现时，我犯下了创业以来最大的一个错误，就是匆忙迎战。把</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的一些研发成果整合到</a:t>
            </a:r>
            <a:r>
              <a:rPr lang="en-US" altLang="zh-CN" dirty="0">
                <a:latin typeface="微软雅黑" panose="020B0503020204020204" pitchFamily="34" charset="-122"/>
                <a:ea typeface="微软雅黑" panose="020B0503020204020204" pitchFamily="34" charset="-122"/>
                <a:sym typeface="Candara" panose="020E0502030303020204" pitchFamily="34" charset="0"/>
              </a:rPr>
              <a:t>FC1212-S</a:t>
            </a:r>
            <a:r>
              <a:rPr lang="zh-CN" altLang="en-US" dirty="0">
                <a:latin typeface="微软雅黑" panose="020B0503020204020204" pitchFamily="34" charset="-122"/>
                <a:ea typeface="微软雅黑" panose="020B0503020204020204" pitchFamily="34" charset="-122"/>
                <a:sym typeface="Candara" panose="020E0502030303020204" pitchFamily="34" charset="0"/>
              </a:rPr>
              <a:t>系列，推出了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FC1212-P+AHRS-P+Autopiot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与性能没有质的提升的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AHRS-S V2.</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年初，我发过一则帖子说明我接下去一年需要做的事情，或许很多人不能理解，甚至没有看到。但不管如何</a:t>
            </a:r>
            <a:r>
              <a:rPr lang="en-US" altLang="zh-CN" dirty="0">
                <a:latin typeface="微软雅黑" panose="020B0503020204020204" pitchFamily="34" charset="-122"/>
                <a:ea typeface="微软雅黑" panose="020B0503020204020204" pitchFamily="34" charset="-122"/>
                <a:sym typeface="Candara" panose="020E0502030303020204" pitchFamily="34" charset="0"/>
              </a:rPr>
              <a:t>XA</a:t>
            </a:r>
            <a:r>
              <a:rPr lang="zh-CN" altLang="en-US" dirty="0">
                <a:latin typeface="微软雅黑" panose="020B0503020204020204" pitchFamily="34" charset="-122"/>
                <a:ea typeface="微软雅黑" panose="020B0503020204020204" pitchFamily="34" charset="-122"/>
                <a:sym typeface="Candara" panose="020E0502030303020204" pitchFamily="34" charset="0"/>
              </a:rPr>
              <a:t>研发团队，痛定思痛回到</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的计划中去，把没有完成的事情一个一个完成，在上百个加班加点的日子里，</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飞控系统趋于完美，但</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年就这样过去了。</a:t>
            </a:r>
          </a:p>
        </p:txBody>
      </p:sp>
    </p:spTree>
    <p:extLst>
      <p:ext uri="{BB962C8B-B14F-4D97-AF65-F5344CB8AC3E}">
        <p14:creationId xmlns:p14="http://schemas.microsoft.com/office/powerpoint/2010/main" val="324351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大疆推出了革命性的多旋翼整机筋斗云</a:t>
            </a:r>
            <a:r>
              <a:rPr lang="en-US" altLang="zh-CN" dirty="0">
                <a:latin typeface="微软雅黑" panose="020B0503020204020204" pitchFamily="34" charset="-122"/>
                <a:ea typeface="微软雅黑" panose="020B0503020204020204" pitchFamily="34" charset="-122"/>
                <a:sym typeface="Candara" panose="020E0502030303020204" pitchFamily="34" charset="0"/>
              </a:rPr>
              <a:t>S800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和高端三轴无刷云台禅思</a:t>
            </a:r>
            <a:r>
              <a:rPr lang="en-US" altLang="zh-CN" dirty="0">
                <a:latin typeface="微软雅黑" panose="020B0503020204020204" pitchFamily="34" charset="-122"/>
                <a:ea typeface="微软雅黑" panose="020B0503020204020204" pitchFamily="34" charset="-122"/>
                <a:sym typeface="Candara" panose="020E0502030303020204" pitchFamily="34" charset="0"/>
              </a:rPr>
              <a:t>Z15</a:t>
            </a:r>
            <a:r>
              <a:rPr lang="zh-CN" altLang="en-US" dirty="0">
                <a:latin typeface="微软雅黑" panose="020B0503020204020204" pitchFamily="34" charset="-122"/>
                <a:ea typeface="微软雅黑" panose="020B0503020204020204" pitchFamily="34" charset="-122"/>
                <a:sym typeface="Candara" panose="020E0502030303020204" pitchFamily="34" charset="0"/>
              </a:rPr>
              <a:t>，面向专业级航拍 市场。</a:t>
            </a:r>
            <a:r>
              <a:rPr lang="en-US" altLang="zh-CN" dirty="0">
                <a:latin typeface="微软雅黑" panose="020B0503020204020204" pitchFamily="34" charset="-122"/>
                <a:ea typeface="微软雅黑" panose="020B0503020204020204" pitchFamily="34" charset="-122"/>
                <a:sym typeface="Candara" panose="020E0502030303020204" pitchFamily="34" charset="0"/>
              </a:rPr>
              <a:t>S800+Z15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带来的前所未有的稳定航拍画面震撼了业界。以往只有使用昂贵的航拍平台才能得到的画面，用这个价格低廉，使用方便的六旋翼航拍整机就能轻松实现</a:t>
            </a:r>
            <a:endParaRPr lang="zh-CN" altLang="zh-CN"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6689429" y="3063645"/>
            <a:ext cx="3360424" cy="3390162"/>
          </a:xfrm>
          <a:prstGeom prst="rect">
            <a:avLst/>
          </a:prstGeom>
        </p:spPr>
      </p:pic>
      <p:pic>
        <p:nvPicPr>
          <p:cNvPr id="6" name="图片 5"/>
          <p:cNvPicPr>
            <a:picLocks noChangeAspect="1"/>
          </p:cNvPicPr>
          <p:nvPr/>
        </p:nvPicPr>
        <p:blipFill>
          <a:blip r:embed="rId3"/>
          <a:stretch>
            <a:fillRect/>
          </a:stretch>
        </p:blipFill>
        <p:spPr>
          <a:xfrm>
            <a:off x="1103312" y="3243495"/>
            <a:ext cx="5209753" cy="3030462"/>
          </a:xfrm>
          <a:prstGeom prst="rect">
            <a:avLst/>
          </a:prstGeom>
        </p:spPr>
      </p:pic>
    </p:spTree>
    <p:extLst>
      <p:ext uri="{BB962C8B-B14F-4D97-AF65-F5344CB8AC3E}">
        <p14:creationId xmlns:p14="http://schemas.microsoft.com/office/powerpoint/2010/main" val="267339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年，国内论坛里又掀起了一股</a:t>
            </a:r>
            <a:r>
              <a:rPr lang="en-US" altLang="zh-CN" dirty="0">
                <a:latin typeface="微软雅黑" panose="020B0503020204020204" pitchFamily="34" charset="-122"/>
                <a:ea typeface="微软雅黑" panose="020B0503020204020204" pitchFamily="34" charset="-122"/>
                <a:sym typeface="Candara" panose="020E0502030303020204" pitchFamily="34" charset="0"/>
              </a:rPr>
              <a:t>DIY</a:t>
            </a:r>
            <a:r>
              <a:rPr lang="zh-CN" altLang="en-US" dirty="0">
                <a:latin typeface="微软雅黑" panose="020B0503020204020204" pitchFamily="34" charset="-122"/>
                <a:ea typeface="微软雅黑" panose="020B0503020204020204" pitchFamily="34" charset="-122"/>
                <a:sym typeface="Candara" panose="020E0502030303020204" pitchFamily="34" charset="0"/>
              </a:rPr>
              <a:t>微型四轴飞行器的热潮，从中诞生了不少开源微型四轴项目，其中持续时间较长，流传较为广泛的有匿名四轴，圆点博士四轴等，还有最近我们学院的正在处于初步发展状态的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Filter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创新</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2193837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APM2.5/2.6</a:t>
            </a:r>
            <a:r>
              <a:rPr lang="zh-CN" altLang="en-US" dirty="0">
                <a:latin typeface="微软雅黑" panose="020B0503020204020204" pitchFamily="34" charset="-122"/>
                <a:ea typeface="微软雅黑" panose="020B0503020204020204" pitchFamily="34" charset="-122"/>
                <a:sym typeface="Candara" panose="020E0502030303020204" pitchFamily="34" charset="0"/>
              </a:rPr>
              <a:t>，同年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7</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月，苏黎世联邦理工学院</a:t>
            </a:r>
            <a:r>
              <a:rPr lang="en-US" altLang="zh-CN" dirty="0">
                <a:latin typeface="微软雅黑" panose="020B0503020204020204" pitchFamily="34" charset="-122"/>
                <a:ea typeface="微软雅黑" panose="020B0503020204020204" pitchFamily="34" charset="-122"/>
                <a:sym typeface="Candara" panose="020E0502030303020204" pitchFamily="34" charset="0"/>
              </a:rPr>
              <a:t>(Lorenz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Meier,MikeS</a:t>
            </a:r>
            <a:r>
              <a:rPr lang="en-US" altLang="zh-CN" dirty="0">
                <a:latin typeface="微软雅黑" panose="020B0503020204020204" pitchFamily="34" charset="-122"/>
                <a:ea typeface="微软雅黑" panose="020B0503020204020204" pitchFamily="34" charset="-122"/>
                <a:sym typeface="Candara" panose="020E0502030303020204" pitchFamily="34" charset="0"/>
              </a:rPr>
              <a:t>) /3D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PX4</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Randy and Leonard </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ArduCopter</a:t>
            </a:r>
            <a:r>
              <a:rPr lang="en-US" altLang="zh-CN" dirty="0">
                <a:latin typeface="微软雅黑" panose="020B0503020204020204" pitchFamily="34" charset="-122"/>
                <a:ea typeface="微软雅黑" panose="020B0503020204020204" pitchFamily="34" charset="-122"/>
                <a:sym typeface="Candara" panose="020E0502030303020204" pitchFamily="34" charset="0"/>
              </a:rPr>
              <a:t>(AC2.9)</a:t>
            </a:r>
            <a:r>
              <a:rPr lang="zh-CN" altLang="en-US" dirty="0">
                <a:latin typeface="微软雅黑" panose="020B0503020204020204" pitchFamily="34" charset="-122"/>
                <a:ea typeface="微软雅黑" panose="020B0503020204020204" pitchFamily="34" charset="-122"/>
                <a:sym typeface="Candara" panose="020E0502030303020204" pitchFamily="34" charset="0"/>
              </a:rPr>
              <a:t>中加入了基于惯导的高度自动控制，得益于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Jonathan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Challinger</a:t>
            </a:r>
            <a:r>
              <a:rPr lang="zh-CN" altLang="en-US" dirty="0">
                <a:latin typeface="微软雅黑" panose="020B0503020204020204" pitchFamily="34" charset="-122"/>
                <a:ea typeface="微软雅黑" panose="020B0503020204020204" pitchFamily="34" charset="-122"/>
                <a:sym typeface="Candara" panose="020E0502030303020204" pitchFamily="34" charset="0"/>
              </a:rPr>
              <a:t>成功设计出了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阶互补滤波器的原型</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6"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3014" y="3785114"/>
            <a:ext cx="3067396"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111" y="3785114"/>
            <a:ext cx="348138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733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大疆发布了第一款具有划时代意义的消费级多旋翼一体机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4861" y="2702216"/>
            <a:ext cx="3802062"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48472" y="2743847"/>
            <a:ext cx="3914798" cy="2585323"/>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这款飞行器不仅有精致的外观，小巧的体型，还集成了高寿命、稳定的飞行动力系统，</a:t>
            </a:r>
            <a:r>
              <a:rPr lang="en-US" altLang="zh-CN" dirty="0" err="1">
                <a:latin typeface="微软雅黑" panose="020B0503020204020204" pitchFamily="34" charset="-122"/>
                <a:ea typeface="微软雅黑" panose="020B0503020204020204" pitchFamily="34" charset="-122"/>
              </a:rPr>
              <a:t>Naza</a:t>
            </a:r>
            <a:r>
              <a:rPr lang="en-US" altLang="zh-CN" dirty="0">
                <a:latin typeface="微软雅黑" panose="020B0503020204020204" pitchFamily="34" charset="-122"/>
                <a:ea typeface="微软雅黑" panose="020B0503020204020204" pitchFamily="34" charset="-122"/>
              </a:rPr>
              <a:t>-M+GPS</a:t>
            </a:r>
            <a:r>
              <a:rPr lang="zh-CN" altLang="en-US" dirty="0">
                <a:latin typeface="微软雅黑" panose="020B0503020204020204" pitchFamily="34" charset="-122"/>
                <a:ea typeface="微软雅黑" panose="020B0503020204020204" pitchFamily="34" charset="-122"/>
              </a:rPr>
              <a:t>多旋翼飞控系统，并配置定制的无线电遥控系统，在出厂前已经设置并调试所有的飞行参数及功能。其免安装、免调试的即刻飞行方式，易操作、易维护的集成稳定设计，让稳定飞行和趣味航拍轻而易举。</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4993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极飞复出，推出了全新一代飞行控制系统</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，这款飞控采用了工业级陀螺仪、</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模块，内置飞行数据记录模块（黑匣子），可记录最近</a:t>
            </a:r>
            <a:r>
              <a:rPr lang="en-US" altLang="zh-CN" dirty="0">
                <a:latin typeface="微软雅黑" panose="020B0503020204020204" pitchFamily="34" charset="-122"/>
                <a:ea typeface="微软雅黑" panose="020B0503020204020204" pitchFamily="34" charset="-122"/>
                <a:sym typeface="Candara" panose="020E0502030303020204" pitchFamily="34" charset="0"/>
              </a:rPr>
              <a:t>40</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分钟的飞行数据；并内置电源管理模块</a:t>
            </a:r>
            <a:r>
              <a:rPr lang="en-US" altLang="zh-CN" dirty="0">
                <a:latin typeface="微软雅黑" panose="020B0503020204020204" pitchFamily="34" charset="-122"/>
                <a:ea typeface="微软雅黑" panose="020B0503020204020204" pitchFamily="34" charset="-122"/>
                <a:sym typeface="Candara" panose="020E0502030303020204" pitchFamily="34" charset="0"/>
              </a:rPr>
              <a:t>(PMU)</a:t>
            </a:r>
            <a:r>
              <a:rPr lang="zh-CN" altLang="en-US" dirty="0">
                <a:latin typeface="微软雅黑" panose="020B0503020204020204" pitchFamily="34" charset="-122"/>
                <a:ea typeface="微软雅黑" panose="020B0503020204020204" pitchFamily="34" charset="-122"/>
                <a:sym typeface="Candara" panose="020E0502030303020204" pitchFamily="34" charset="0"/>
              </a:rPr>
              <a:t>，可保障飞控系统稳定工作</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同时还发布了新款</a:t>
            </a:r>
            <a:r>
              <a:rPr lang="en-US" altLang="zh-CN" dirty="0">
                <a:latin typeface="微软雅黑" panose="020B0503020204020204" pitchFamily="34" charset="-122"/>
                <a:ea typeface="微软雅黑" panose="020B0503020204020204" pitchFamily="34" charset="-122"/>
                <a:sym typeface="Candara" panose="020E0502030303020204" pitchFamily="34" charset="0"/>
              </a:rPr>
              <a:t>X650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飞行器</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尽管如此，此时极飞大势已去，在费级飞行器市场已经难以撼动</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的地位，且在消费级领域</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走得越来越快，越来越远</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054" y="3962398"/>
            <a:ext cx="3887787"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453" y="4289422"/>
            <a:ext cx="4268787"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8806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Ardupilot</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的代码从</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googel</a:t>
            </a:r>
            <a:r>
              <a:rPr lang="en-US" altLang="zh-CN" dirty="0">
                <a:latin typeface="微软雅黑" panose="020B0503020204020204" pitchFamily="34" charset="-122"/>
                <a:ea typeface="微软雅黑" panose="020B0503020204020204" pitchFamily="34" charset="-122"/>
                <a:sym typeface="Candara" panose="020E0502030303020204" pitchFamily="34" charset="0"/>
              </a:rPr>
              <a:t> code</a:t>
            </a:r>
            <a:r>
              <a:rPr lang="zh-CN" altLang="en-US" dirty="0">
                <a:latin typeface="微软雅黑" panose="020B0503020204020204" pitchFamily="34" charset="-122"/>
                <a:ea typeface="微软雅黑" panose="020B0503020204020204" pitchFamily="34" charset="-122"/>
                <a:sym typeface="Candara" panose="020E0502030303020204" pitchFamily="34" charset="0"/>
              </a:rPr>
              <a:t>搬到了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github</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Leonard and Randy</a:t>
            </a:r>
            <a:r>
              <a:rPr lang="zh-CN" altLang="en-US" dirty="0">
                <a:latin typeface="微软雅黑" panose="020B0503020204020204" pitchFamily="34" charset="-122"/>
                <a:ea typeface="微软雅黑" panose="020B0503020204020204" pitchFamily="34" charset="-122"/>
                <a:sym typeface="Candara" panose="020E0502030303020204" pitchFamily="34" charset="0"/>
              </a:rPr>
              <a:t>为</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的航线飞行加入了惯性导航的支持</a:t>
            </a:r>
            <a:r>
              <a:rPr lang="en-US" altLang="zh-CN" dirty="0">
                <a:latin typeface="微软雅黑" panose="020B0503020204020204" pitchFamily="34" charset="-122"/>
                <a:ea typeface="微软雅黑" panose="020B0503020204020204" pitchFamily="34" charset="-122"/>
                <a:sym typeface="Candara" panose="020E0502030303020204" pitchFamily="34" charset="0"/>
              </a:rPr>
              <a:t>(AC3.0)</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ETH (Lorenz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Meier,MikeS</a:t>
            </a:r>
            <a:r>
              <a:rPr lang="en-US" altLang="zh-CN" dirty="0">
                <a:latin typeface="微软雅黑" panose="020B0503020204020204" pitchFamily="34" charset="-122"/>
                <a:ea typeface="微软雅黑" panose="020B0503020204020204" pitchFamily="34" charset="-122"/>
                <a:sym typeface="Candara" panose="020E0502030303020204" pitchFamily="34" charset="0"/>
              </a:rPr>
              <a:t>) / 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Pixhawk</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a:t>
            </a:r>
          </a:p>
        </p:txBody>
      </p:sp>
      <p:pic>
        <p:nvPicPr>
          <p:cNvPr id="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6519" y="3202402"/>
            <a:ext cx="35401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059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德国的一家四旋翼无人机系统开发商</a:t>
            </a:r>
            <a:r>
              <a:rPr lang="en-US" altLang="zh-CN" dirty="0">
                <a:latin typeface="微软雅黑" panose="020B0503020204020204" pitchFamily="34" charset="-122"/>
                <a:ea typeface="微软雅黑" panose="020B0503020204020204" pitchFamily="34" charset="-122"/>
                <a:sym typeface="Candara" panose="020E0502030303020204" pitchFamily="34" charset="0"/>
              </a:rPr>
              <a:t>Microdrones</a:t>
            </a:r>
            <a:r>
              <a:rPr lang="zh-CN" altLang="en-US" dirty="0">
                <a:latin typeface="微软雅黑" panose="020B0503020204020204" pitchFamily="34" charset="-122"/>
                <a:ea typeface="微软雅黑" panose="020B0503020204020204" pitchFamily="34" charset="-122"/>
                <a:sym typeface="Candara" panose="020E0502030303020204" pitchFamily="34" charset="0"/>
              </a:rPr>
              <a:t>成立于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月，并致力于</a:t>
            </a:r>
            <a:r>
              <a:rPr lang="zh-TW" altLang="en-US" dirty="0">
                <a:latin typeface="微软雅黑" panose="020B0503020204020204" pitchFamily="34" charset="-122"/>
                <a:ea typeface="微软雅黑" panose="020B0503020204020204" pitchFamily="34" charset="-122"/>
                <a:sym typeface="Candara" panose="020E0502030303020204" pitchFamily="34" charset="0"/>
              </a:rPr>
              <a:t>垂直起降旋翼自主式</a:t>
            </a:r>
            <a:r>
              <a:rPr lang="zh-CN" altLang="en-US" dirty="0">
                <a:latin typeface="微软雅黑" panose="020B0503020204020204" pitchFamily="34" charset="-122"/>
                <a:ea typeface="微软雅黑" panose="020B0503020204020204" pitchFamily="34" charset="-122"/>
                <a:sym typeface="Candara" panose="020E0502030303020204" pitchFamily="34" charset="0"/>
              </a:rPr>
              <a:t>微飞</a:t>
            </a:r>
            <a:r>
              <a:rPr lang="zh-TW" altLang="en-US" dirty="0">
                <a:latin typeface="微软雅黑" panose="020B0503020204020204" pitchFamily="34" charset="-122"/>
                <a:ea typeface="微软雅黑" panose="020B0503020204020204" pitchFamily="34" charset="-122"/>
                <a:sym typeface="Candara" panose="020E0502030303020204" pitchFamily="34" charset="0"/>
              </a:rPr>
              <a:t>行</a:t>
            </a:r>
            <a:r>
              <a:rPr lang="zh-CN" altLang="en-US" dirty="0">
                <a:latin typeface="微软雅黑" panose="020B0503020204020204" pitchFamily="34" charset="-122"/>
                <a:ea typeface="微软雅黑" panose="020B0503020204020204" pitchFamily="34" charset="-122"/>
                <a:sym typeface="Candara" panose="020E0502030303020204" pitchFamily="34" charset="0"/>
              </a:rPr>
              <a:t>载</a:t>
            </a:r>
            <a:r>
              <a:rPr lang="zh-TW" altLang="en-US" dirty="0">
                <a:latin typeface="微软雅黑" panose="020B0503020204020204" pitchFamily="34" charset="-122"/>
                <a:ea typeface="微软雅黑" panose="020B0503020204020204" pitchFamily="34" charset="-122"/>
                <a:sym typeface="Candara" panose="020E0502030303020204" pitchFamily="34" charset="0"/>
              </a:rPr>
              <a:t>具</a:t>
            </a:r>
            <a:r>
              <a:rPr lang="en-US" altLang="zh-TW" dirty="0">
                <a:latin typeface="微软雅黑" panose="020B0503020204020204" pitchFamily="34" charset="-122"/>
                <a:ea typeface="微软雅黑" panose="020B0503020204020204" pitchFamily="34" charset="-122"/>
                <a:sym typeface="Candara" panose="020E0502030303020204" pitchFamily="34" charset="0"/>
              </a:rPr>
              <a:t>(VTOL  AUMAV)</a:t>
            </a:r>
            <a:r>
              <a:rPr lang="zh-TW" altLang="en-US" dirty="0">
                <a:latin typeface="微软雅黑" panose="020B0503020204020204" pitchFamily="34" charset="-122"/>
                <a:ea typeface="微软雅黑" panose="020B0503020204020204" pitchFamily="34" charset="-122"/>
                <a:sym typeface="Candara" panose="020E0502030303020204" pitchFamily="34" charset="0"/>
              </a:rPr>
              <a:t>的</a:t>
            </a:r>
            <a:r>
              <a:rPr lang="zh-CN" altLang="en-US" dirty="0">
                <a:latin typeface="微软雅黑" panose="020B0503020204020204" pitchFamily="34" charset="-122"/>
                <a:ea typeface="微软雅黑" panose="020B0503020204020204" pitchFamily="34" charset="-122"/>
                <a:sym typeface="Candara" panose="020E0502030303020204" pitchFamily="34" charset="0"/>
              </a:rPr>
              <a:t>开发</a:t>
            </a:r>
          </a:p>
          <a:p>
            <a:endParaRPr lang="zh-CN" altLang="en-US" dirty="0">
              <a:latin typeface="微软雅黑" panose="020B0503020204020204" pitchFamily="34" charset="-122"/>
              <a:ea typeface="微软雅黑" panose="020B0503020204020204" pitchFamily="34" charset="-122"/>
            </a:endParaRPr>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963" y="2820192"/>
            <a:ext cx="5075238" cy="228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0882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2013</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日，国际空中机器人大赛（亚太赛区）在清华举行。清华大学</a:t>
            </a:r>
            <a:r>
              <a:rPr lang="en-US" altLang="zh-CN" dirty="0">
                <a:latin typeface="微软雅黑" panose="020B0503020204020204" pitchFamily="34" charset="-122"/>
                <a:ea typeface="微软雅黑" panose="020B0503020204020204" pitchFamily="34" charset="-122"/>
                <a:sym typeface="Candara" panose="020E0502030303020204" pitchFamily="34" charset="0"/>
              </a:rPr>
              <a:t>THRONE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代表队的四旋翼飞行器率先完成自</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2010</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年以来尚未有参赛队挑战成功的第六代任务，荣获此次比赛亚太赛区的“最佳任务完成奖”，清华代表队所使用的四旋翼飞行器购买自德国的</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AscTec</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Picture 6" descr="http://news.tsinghua.edu.cn/publish/news/4204/20130805173103926305436/qife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424" y="3088654"/>
            <a:ext cx="40481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http://news.tsinghua.edu.cn/publish/news/4204/20130805173103926305436/w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661" y="3088654"/>
            <a:ext cx="368935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15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2013</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9</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月举办的全国大学生电子设计大赛的控制类题目中首次出现了四旋翼自主飞行器（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B</a:t>
            </a:r>
            <a:r>
              <a:rPr lang="zh-CN" altLang="en-US" dirty="0">
                <a:latin typeface="微软雅黑" panose="020B0503020204020204" pitchFamily="34" charset="-122"/>
                <a:ea typeface="微软雅黑" panose="020B0503020204020204" pitchFamily="34" charset="-122"/>
                <a:sym typeface="Candara" panose="020E0502030303020204" pitchFamily="34" charset="0"/>
              </a:rPr>
              <a:t>题），进一步在全国高校中推广了多旋翼飞行器技术</a:t>
            </a:r>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3028" y="2791653"/>
            <a:ext cx="583088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零度智控推出了业界首款多旋翼双冗余度飞控</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双子星（</a:t>
            </a:r>
            <a:r>
              <a:rPr lang="en-US" altLang="zh-CN" dirty="0">
                <a:latin typeface="微软雅黑" panose="020B0503020204020204" pitchFamily="34" charset="-122"/>
                <a:ea typeface="微软雅黑" panose="020B0503020204020204" pitchFamily="34" charset="-122"/>
                <a:sym typeface="Candara" panose="020E0502030303020204" pitchFamily="34" charset="0"/>
              </a:rPr>
              <a:t>GEMINI</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）飞控。主打可靠性与安全性，包含两套独立工作的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、磁罗盘、</a:t>
            </a:r>
            <a:r>
              <a:rPr lang="en-US" altLang="zh-CN" dirty="0">
                <a:latin typeface="微软雅黑" panose="020B0503020204020204" pitchFamily="34" charset="-122"/>
                <a:ea typeface="微软雅黑" panose="020B0503020204020204" pitchFamily="34" charset="-122"/>
                <a:sym typeface="Candara" panose="020E0502030303020204" pitchFamily="34" charset="0"/>
              </a:rPr>
              <a:t>IMU</a:t>
            </a:r>
            <a:r>
              <a:rPr lang="zh-CN" altLang="en-US" dirty="0">
                <a:latin typeface="微软雅黑" panose="020B0503020204020204" pitchFamily="34" charset="-122"/>
                <a:ea typeface="微软雅黑" panose="020B0503020204020204" pitchFamily="34" charset="-122"/>
                <a:sym typeface="Candara" panose="020E0502030303020204" pitchFamily="34" charset="0"/>
              </a:rPr>
              <a:t>，当任何传感器有偏差或错误时会自动无缝切换到另外一套的相应传感器并给用户报警提醒，从而将系统失效率降低到几乎不会发生的概率</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4557" y="2959997"/>
            <a:ext cx="446405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8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大疆天猫旗舰店上线</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大疆发布首款自带高清摄像头和</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WiFi</a:t>
            </a:r>
            <a:r>
              <a:rPr lang="zh-CN" altLang="en-US" dirty="0">
                <a:latin typeface="微软雅黑" panose="020B0503020204020204" pitchFamily="34" charset="-122"/>
                <a:ea typeface="微软雅黑" panose="020B0503020204020204" pitchFamily="34" charset="-122"/>
                <a:sym typeface="Candara" panose="020E0502030303020204" pitchFamily="34" charset="0"/>
              </a:rPr>
              <a:t>图传的多旋翼一体机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Phantom2 Vision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，售价</a:t>
            </a:r>
            <a:r>
              <a:rPr lang="en-US" altLang="zh-CN" dirty="0">
                <a:latin typeface="微软雅黑" panose="020B0503020204020204" pitchFamily="34" charset="-122"/>
                <a:ea typeface="微软雅黑" panose="020B0503020204020204" pitchFamily="34" charset="-122"/>
                <a:sym typeface="Candara" panose="020E0502030303020204" pitchFamily="34" charset="0"/>
              </a:rPr>
              <a:t>6999</a:t>
            </a:r>
            <a:r>
              <a:rPr lang="zh-CN" altLang="en-US" dirty="0">
                <a:latin typeface="微软雅黑" panose="020B0503020204020204" pitchFamily="34" charset="-122"/>
                <a:ea typeface="微软雅黑" panose="020B0503020204020204" pitchFamily="34" charset="-122"/>
                <a:sym typeface="Candara" panose="020E0502030303020204" pitchFamily="34" charset="0"/>
              </a:rPr>
              <a:t>，但只有单轴云台，无法实现稳定录像</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Phantom2 Vision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携带了第一个大疆自己生产设计的相机</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2848010" y="3291278"/>
            <a:ext cx="5457143" cy="2952381"/>
          </a:xfrm>
          <a:prstGeom prst="rect">
            <a:avLst/>
          </a:prstGeom>
        </p:spPr>
      </p:pic>
    </p:spTree>
    <p:extLst>
      <p:ext uri="{BB962C8B-B14F-4D97-AF65-F5344CB8AC3E}">
        <p14:creationId xmlns:p14="http://schemas.microsoft.com/office/powerpoint/2010/main" val="2924175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顺丰和极飞达成合作，尝试利用无人机在物流点之间运送快递。这对于当时正在研发物流无人机的极飞来说，无疑是一件极具开拓性的事情。为了让这种超前的创新模式走进现实，提高无人机快递的可行性，极飞联合顺丰开发了一套空中物流系统。这套系统由全天候飞行器、远程调度系统、地面收发站点和第三方（民航监管部门）管理平台四个部分组成</a:t>
            </a:r>
          </a:p>
        </p:txBody>
      </p:sp>
      <p:pic>
        <p:nvPicPr>
          <p:cNvPr id="4" name="图片 3"/>
          <p:cNvPicPr>
            <a:picLocks noChangeAspect="1"/>
          </p:cNvPicPr>
          <p:nvPr/>
        </p:nvPicPr>
        <p:blipFill>
          <a:blip r:embed="rId2"/>
          <a:stretch>
            <a:fillRect/>
          </a:stretch>
        </p:blipFill>
        <p:spPr>
          <a:xfrm>
            <a:off x="3328963" y="3352150"/>
            <a:ext cx="4495238" cy="2857143"/>
          </a:xfrm>
          <a:prstGeom prst="rect">
            <a:avLst/>
          </a:prstGeom>
        </p:spPr>
      </p:pic>
    </p:spTree>
    <p:extLst>
      <p:ext uri="{BB962C8B-B14F-4D97-AF65-F5344CB8AC3E}">
        <p14:creationId xmlns:p14="http://schemas.microsoft.com/office/powerpoint/2010/main" val="1938443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中国民用航空局发布了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民用无人驾驶航空器系统驾驶员管理暂行规定  </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其中规定下列三项情况下，无人机系统驾驶员自行负责，无须证照管理：</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A</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．在室内运行的无人机； </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B</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．在视距内运行的微型无人机； </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C</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．在人烟稀少、空旷的非人口稠密区进行试验的无人机；</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（微型无人机，是指空机质量小于等于 </a:t>
            </a:r>
            <a:r>
              <a:rPr lang="en-US" altLang="zh-CN" dirty="0">
                <a:latin typeface="微软雅黑" panose="020B0503020204020204" pitchFamily="34" charset="-122"/>
                <a:ea typeface="微软雅黑" panose="020B0503020204020204" pitchFamily="34" charset="-122"/>
                <a:sym typeface="Candara" panose="020E0502030303020204" pitchFamily="34" charset="0"/>
              </a:rPr>
              <a:t>7 </a:t>
            </a:r>
            <a:r>
              <a:rPr lang="zh-CN" altLang="en-US" dirty="0">
                <a:latin typeface="微软雅黑" panose="020B0503020204020204" pitchFamily="34" charset="-122"/>
                <a:ea typeface="微软雅黑" panose="020B0503020204020204" pitchFamily="34" charset="-122"/>
                <a:sym typeface="Candara" panose="020E0502030303020204" pitchFamily="34" charset="0"/>
              </a:rPr>
              <a:t>千克的无人机）</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随着技术进步，民用无人驾驶航空器的生产和应用在国内外得到了蓬勃发展，其遥控驾驶人员的种类和数量也在快速增加。面对这样的情况，国家有必要在不妨碍民用无人机多元发展的前提下，加强对民用无人机驾驶人员的规范管理，促进民用无人机产业的健康发展</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199917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大疆发布“筋斗云”</a:t>
            </a:r>
            <a:r>
              <a:rPr lang="en-US" altLang="zh-CN" dirty="0">
                <a:latin typeface="微软雅黑" panose="020B0503020204020204" pitchFamily="34" charset="-122"/>
                <a:ea typeface="微软雅黑" panose="020B0503020204020204" pitchFamily="34" charset="-122"/>
                <a:sym typeface="Candara" panose="020E0502030303020204" pitchFamily="34" charset="0"/>
              </a:rPr>
              <a:t>S1000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八旋翼飞行平台</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2.4G</a:t>
            </a:r>
            <a:r>
              <a:rPr lang="zh-CN" altLang="en-US" dirty="0">
                <a:latin typeface="微软雅黑" panose="020B0503020204020204" pitchFamily="34" charset="-122"/>
                <a:ea typeface="微软雅黑" panose="020B0503020204020204" pitchFamily="34" charset="-122"/>
                <a:sym typeface="Candara" panose="020E0502030303020204" pitchFamily="34" charset="0"/>
              </a:rPr>
              <a:t>全高清数字图像传输系统</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 Lightbridge</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。最高可传输</a:t>
            </a:r>
            <a:r>
              <a:rPr lang="en-US" altLang="zh-CN" dirty="0">
                <a:latin typeface="微软雅黑" panose="020B0503020204020204" pitchFamily="34" charset="-122"/>
                <a:ea typeface="微软雅黑" panose="020B0503020204020204" pitchFamily="34" charset="-122"/>
                <a:sym typeface="Candara" panose="020E0502030303020204" pitchFamily="34" charset="0"/>
              </a:rPr>
              <a:t>1920*1080p@30fps</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的全高清图像数据</a:t>
            </a:r>
          </a:p>
        </p:txBody>
      </p:sp>
      <p:pic>
        <p:nvPicPr>
          <p:cNvPr id="4" name="图片 3"/>
          <p:cNvPicPr>
            <a:picLocks noChangeAspect="1"/>
          </p:cNvPicPr>
          <p:nvPr/>
        </p:nvPicPr>
        <p:blipFill>
          <a:blip r:embed="rId2"/>
          <a:stretch>
            <a:fillRect/>
          </a:stretch>
        </p:blipFill>
        <p:spPr>
          <a:xfrm>
            <a:off x="1103312" y="2997225"/>
            <a:ext cx="5346395" cy="2771857"/>
          </a:xfrm>
          <a:prstGeom prst="rect">
            <a:avLst/>
          </a:prstGeom>
        </p:spPr>
      </p:pic>
      <p:pic>
        <p:nvPicPr>
          <p:cNvPr id="5" name="图片 4"/>
          <p:cNvPicPr>
            <a:picLocks noChangeAspect="1"/>
          </p:cNvPicPr>
          <p:nvPr/>
        </p:nvPicPr>
        <p:blipFill>
          <a:blip r:embed="rId3"/>
          <a:stretch>
            <a:fillRect/>
          </a:stretch>
        </p:blipFill>
        <p:spPr>
          <a:xfrm>
            <a:off x="6607142" y="2817274"/>
            <a:ext cx="3442711" cy="3131757"/>
          </a:xfrm>
          <a:prstGeom prst="rect">
            <a:avLst/>
          </a:prstGeom>
        </p:spPr>
      </p:pic>
    </p:spTree>
    <p:extLst>
      <p:ext uri="{BB962C8B-B14F-4D97-AF65-F5344CB8AC3E}">
        <p14:creationId xmlns:p14="http://schemas.microsoft.com/office/powerpoint/2010/main" val="2830267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大疆发布了最新的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 2 Vision+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，在原有的基础上增加了三轴无刷高精度云台</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1103312" y="2463910"/>
            <a:ext cx="5370257" cy="2996975"/>
          </a:xfrm>
          <a:prstGeom prst="rect">
            <a:avLst/>
          </a:prstGeom>
        </p:spPr>
      </p:pic>
      <p:sp>
        <p:nvSpPr>
          <p:cNvPr id="5" name="矩形 4"/>
          <p:cNvSpPr/>
          <p:nvPr/>
        </p:nvSpPr>
        <p:spPr>
          <a:xfrm>
            <a:off x="6797345" y="2463910"/>
            <a:ext cx="3155037" cy="313932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日，李泽湘教授带着一线的研发人员再一次来到了海拔 </a:t>
            </a:r>
            <a:r>
              <a:rPr lang="en-US" altLang="zh-CN" dirty="0">
                <a:latin typeface="微软雅黑" panose="020B0503020204020204" pitchFamily="34" charset="-122"/>
                <a:ea typeface="微软雅黑" panose="020B0503020204020204" pitchFamily="34" charset="-122"/>
              </a:rPr>
              <a:t>5000</a:t>
            </a:r>
            <a:r>
              <a:rPr lang="zh-CN" altLang="en-US" dirty="0">
                <a:latin typeface="微软雅黑" panose="020B0503020204020204" pitchFamily="34" charset="-122"/>
                <a:ea typeface="微软雅黑" panose="020B0503020204020204" pitchFamily="34" charset="-122"/>
              </a:rPr>
              <a:t>米的子梅垭口，进行产品测试。通过提高电池、电机和桨的性能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再加上优化之后的图像传输算法以及飞行控制算法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新一代的大疆精灵</a:t>
            </a:r>
            <a:r>
              <a:rPr lang="en-US" altLang="zh-CN" dirty="0">
                <a:latin typeface="微软雅黑" panose="020B0503020204020204" pitchFamily="34" charset="-122"/>
                <a:ea typeface="微软雅黑" panose="020B0503020204020204" pitchFamily="34" charset="-122"/>
              </a:rPr>
              <a:t>Phantom 2 Vision+</a:t>
            </a:r>
            <a:r>
              <a:rPr lang="zh-CN" altLang="en-US" dirty="0">
                <a:latin typeface="微软雅黑" panose="020B0503020204020204" pitchFamily="34" charset="-122"/>
                <a:ea typeface="微软雅黑" panose="020B0503020204020204" pitchFamily="34" charset="-122"/>
              </a:rPr>
              <a:t>实现了从海拔</a:t>
            </a:r>
            <a:r>
              <a:rPr lang="en-US" altLang="zh-CN" dirty="0">
                <a:latin typeface="微软雅黑" panose="020B0503020204020204" pitchFamily="34" charset="-122"/>
                <a:ea typeface="微软雅黑" panose="020B0503020204020204" pitchFamily="34" charset="-122"/>
              </a:rPr>
              <a:t>4500</a:t>
            </a:r>
            <a:r>
              <a:rPr lang="zh-CN" altLang="en-US" dirty="0">
                <a:latin typeface="微软雅黑" panose="020B0503020204020204" pitchFamily="34" charset="-122"/>
                <a:ea typeface="微软雅黑" panose="020B0503020204020204" pitchFamily="34" charset="-122"/>
              </a:rPr>
              <a:t>米起飞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飞到海拔</a:t>
            </a:r>
            <a:r>
              <a:rPr lang="en-US" altLang="zh-CN" dirty="0">
                <a:latin typeface="微软雅黑" panose="020B0503020204020204" pitchFamily="34" charset="-122"/>
                <a:ea typeface="微软雅黑" panose="020B0503020204020204" pitchFamily="34" charset="-122"/>
              </a:rPr>
              <a:t>5600</a:t>
            </a:r>
            <a:r>
              <a:rPr lang="zh-CN" altLang="en-US" dirty="0">
                <a:latin typeface="微软雅黑" panose="020B0503020204020204" pitchFamily="34" charset="-122"/>
                <a:ea typeface="微软雅黑" panose="020B0503020204020204" pitchFamily="34" charset="-122"/>
              </a:rPr>
              <a:t>米高度的成绩</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相对飞行距离超过 </a:t>
            </a:r>
            <a:r>
              <a:rPr lang="en-US" altLang="zh-CN" dirty="0">
                <a:latin typeface="微软雅黑" panose="020B0503020204020204" pitchFamily="34" charset="-122"/>
                <a:ea typeface="微软雅黑" panose="020B0503020204020204" pitchFamily="34" charset="-122"/>
              </a:rPr>
              <a:t>1050</a:t>
            </a:r>
            <a:r>
              <a:rPr lang="zh-CN" altLang="en-US" dirty="0">
                <a:latin typeface="微软雅黑" panose="020B0503020204020204" pitchFamily="34" charset="-122"/>
                <a:ea typeface="微软雅黑" panose="020B0503020204020204" pitchFamily="34" charset="-122"/>
              </a:rPr>
              <a:t>米</a:t>
            </a:r>
            <a:endParaRPr lang="zh-CN" altLang="en-US" dirty="0"/>
          </a:p>
        </p:txBody>
      </p:sp>
    </p:spTree>
    <p:extLst>
      <p:ext uri="{BB962C8B-B14F-4D97-AF65-F5344CB8AC3E}">
        <p14:creationId xmlns:p14="http://schemas.microsoft.com/office/powerpoint/2010/main" val="968599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最早的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Phantom1</a:t>
            </a:r>
            <a:r>
              <a:rPr lang="zh-CN" altLang="en-US" dirty="0">
                <a:latin typeface="微软雅黑" panose="020B0503020204020204" pitchFamily="34" charset="-122"/>
                <a:ea typeface="微软雅黑" panose="020B0503020204020204" pitchFamily="34" charset="-122"/>
                <a:sym typeface="Candara" panose="020E0502030303020204" pitchFamily="34" charset="0"/>
              </a:rPr>
              <a:t>代经常作为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GoPro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的飞行载具，这种完美的结合甚至让 </a:t>
            </a:r>
            <a:r>
              <a:rPr lang="en-US" altLang="zh-CN" dirty="0">
                <a:latin typeface="微软雅黑" panose="020B0503020204020204" pitchFamily="34" charset="-122"/>
                <a:ea typeface="微软雅黑" panose="020B0503020204020204" pitchFamily="34" charset="-122"/>
                <a:sym typeface="Candara" panose="020E0502030303020204" pitchFamily="34" charset="0"/>
              </a:rPr>
              <a:t>GoPro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曾经找到大疆寻求定制自己品牌的一体化航拍设备，但因为双方价格没有谈拢而放弃了这个合作，现在看起来这或许是一个大疆很有意义的选择，因为大疆这几年建立了自己完整的技术系统积累，现在已经不满足做产业链条上的一个环节，而是要创造由自己主导的完整系统了</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888" y="3323259"/>
            <a:ext cx="4751387"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9895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极飞完成了 </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2000 </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A</a:t>
            </a:r>
            <a:r>
              <a:rPr lang="zh-CN" altLang="en-US" dirty="0">
                <a:latin typeface="微软雅黑" panose="020B0503020204020204" pitchFamily="34" charset="-122"/>
                <a:ea typeface="微软雅黑" panose="020B0503020204020204" pitchFamily="34" charset="-122"/>
                <a:sym typeface="Candara" panose="020E0502030303020204" pitchFamily="34" charset="0"/>
              </a:rPr>
              <a:t>轮融资。本轮融资由来自硅谷的成为资本（</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Chengwei</a:t>
            </a:r>
            <a:r>
              <a:rPr lang="en-US" altLang="zh-CN" dirty="0">
                <a:latin typeface="微软雅黑" panose="020B0503020204020204" pitchFamily="34" charset="-122"/>
                <a:ea typeface="微软雅黑" panose="020B0503020204020204" pitchFamily="34" charset="-122"/>
                <a:sym typeface="Candara" panose="020E0502030303020204" pitchFamily="34" charset="0"/>
              </a:rPr>
              <a:t> Capital</a:t>
            </a:r>
            <a:r>
              <a:rPr lang="zh-CN" altLang="en-US" dirty="0">
                <a:latin typeface="微软雅黑" panose="020B0503020204020204" pitchFamily="34" charset="-122"/>
                <a:ea typeface="微软雅黑" panose="020B0503020204020204" pitchFamily="34" charset="-122"/>
                <a:sym typeface="Candara" panose="020E0502030303020204" pitchFamily="34" charset="0"/>
              </a:rPr>
              <a:t>）独投。此前，成为资本曾在中国大陆投资了优酷、汉庭酒店等公司</a:t>
            </a:r>
          </a:p>
        </p:txBody>
      </p:sp>
      <p:pic>
        <p:nvPicPr>
          <p:cNvPr id="4" name="Picture 2" descr="c:\documents and settings\administrator\local settings\application data\360chrome\chrome\User Data\temp\a6e36d6fc0b6daac7f86406ee3653c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369" y="2492995"/>
            <a:ext cx="594042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530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德国的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Microdrones</a:t>
            </a:r>
            <a:r>
              <a:rPr lang="zh-CN" altLang="en-US" dirty="0">
                <a:latin typeface="微软雅黑" panose="020B0503020204020204" pitchFamily="34" charset="-122"/>
                <a:ea typeface="微软雅黑" panose="020B0503020204020204" pitchFamily="34" charset="-122"/>
                <a:sym typeface="Candara" panose="020E0502030303020204" pitchFamily="34" charset="0"/>
              </a:rPr>
              <a:t>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md4-200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四旋翼无人机系统，</a:t>
            </a:r>
            <a:r>
              <a:rPr lang="zh-TW" altLang="en-US" dirty="0">
                <a:latin typeface="微软雅黑" panose="020B0503020204020204" pitchFamily="34" charset="-122"/>
                <a:ea typeface="微软雅黑" panose="020B0503020204020204" pitchFamily="34" charset="-122"/>
                <a:sym typeface="Candara" panose="020E0502030303020204" pitchFamily="34" charset="0"/>
              </a:rPr>
              <a:t>重量</a:t>
            </a:r>
            <a:r>
              <a:rPr lang="zh-CN" altLang="en-US" dirty="0">
                <a:latin typeface="微软雅黑" panose="020B0503020204020204" pitchFamily="34" charset="-122"/>
                <a:ea typeface="微软雅黑" panose="020B0503020204020204" pitchFamily="34" charset="-122"/>
                <a:sym typeface="Candara" panose="020E0502030303020204" pitchFamily="34" charset="0"/>
              </a:rPr>
              <a:t>约</a:t>
            </a:r>
            <a:r>
              <a:rPr lang="en-US" altLang="zh-TW" dirty="0">
                <a:latin typeface="微软雅黑" panose="020B0503020204020204" pitchFamily="34" charset="-122"/>
                <a:ea typeface="微软雅黑" panose="020B0503020204020204" pitchFamily="34" charset="-122"/>
                <a:sym typeface="Candara" panose="020E0502030303020204" pitchFamily="34" charset="0"/>
              </a:rPr>
              <a:t>900</a:t>
            </a:r>
            <a:r>
              <a:rPr lang="en-US" altLang="zh-CN" dirty="0">
                <a:latin typeface="微软雅黑" panose="020B0503020204020204" pitchFamily="34" charset="-122"/>
                <a:ea typeface="微软雅黑" panose="020B0503020204020204" pitchFamily="34" charset="-122"/>
                <a:sym typeface="Candara" panose="020E0502030303020204" pitchFamily="34" charset="0"/>
              </a:rPr>
              <a:t>g</a:t>
            </a:r>
            <a:r>
              <a:rPr lang="zh-TW"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直径</a:t>
            </a:r>
            <a:r>
              <a:rPr lang="en-US" altLang="zh-CN" dirty="0">
                <a:latin typeface="微软雅黑" panose="020B0503020204020204" pitchFamily="34" charset="-122"/>
                <a:ea typeface="微软雅黑" panose="020B0503020204020204" pitchFamily="34" charset="-122"/>
                <a:sym typeface="Candara" panose="020E0502030303020204" pitchFamily="34" charset="0"/>
              </a:rPr>
              <a:t>70cm</a:t>
            </a:r>
            <a:r>
              <a:rPr lang="zh-CN" altLang="en-US" dirty="0">
                <a:latin typeface="微软雅黑" panose="020B0503020204020204" pitchFamily="34" charset="-122"/>
                <a:ea typeface="微软雅黑" panose="020B0503020204020204" pitchFamily="34" charset="-122"/>
                <a:sym typeface="Candara" panose="020E0502030303020204" pitchFamily="34" charset="0"/>
              </a:rPr>
              <a:t>，滞空时间</a:t>
            </a:r>
            <a:r>
              <a:rPr lang="en-US" altLang="zh-TW" dirty="0">
                <a:latin typeface="微软雅黑" panose="020B0503020204020204" pitchFamily="34" charset="-122"/>
                <a:ea typeface="微软雅黑" panose="020B0503020204020204" pitchFamily="34" charset="-122"/>
                <a:sym typeface="Candara" panose="020E0502030303020204" pitchFamily="34" charset="0"/>
              </a:rPr>
              <a:t>20</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a:t>
            </a:r>
            <a:r>
              <a:rPr lang="zh-TW"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应</a:t>
            </a:r>
            <a:r>
              <a:rPr lang="zh-TW" altLang="en-US" dirty="0">
                <a:latin typeface="微软雅黑" panose="020B0503020204020204" pitchFamily="34" charset="-122"/>
                <a:ea typeface="微软雅黑" panose="020B0503020204020204" pitchFamily="34" charset="-122"/>
                <a:sym typeface="Candara" panose="020E0502030303020204" pitchFamily="34" charset="0"/>
              </a:rPr>
              <a:t>用</a:t>
            </a:r>
            <a:r>
              <a:rPr lang="zh-CN" altLang="en-US" dirty="0">
                <a:latin typeface="微软雅黑" panose="020B0503020204020204" pitchFamily="34" charset="-122"/>
                <a:ea typeface="微软雅黑" panose="020B0503020204020204" pitchFamily="34" charset="-122"/>
                <a:sym typeface="Candara" panose="020E0502030303020204" pitchFamily="34" charset="0"/>
              </a:rPr>
              <a:t>于</a:t>
            </a:r>
            <a:r>
              <a:rPr lang="zh-TW" altLang="en-US" dirty="0">
                <a:latin typeface="微软雅黑" panose="020B0503020204020204" pitchFamily="34" charset="-122"/>
                <a:ea typeface="微软雅黑" panose="020B0503020204020204" pitchFamily="34" charset="-122"/>
                <a:sym typeface="Candara" panose="020E0502030303020204" pitchFamily="34" charset="0"/>
              </a:rPr>
              <a:t>空中</a:t>
            </a:r>
            <a:r>
              <a:rPr lang="zh-CN" altLang="en-US" dirty="0">
                <a:latin typeface="微软雅黑" panose="020B0503020204020204" pitchFamily="34" charset="-122"/>
                <a:ea typeface="微软雅黑" panose="020B0503020204020204" pitchFamily="34" charset="-122"/>
                <a:sym typeface="Candara" panose="020E0502030303020204" pitchFamily="34" charset="0"/>
              </a:rPr>
              <a:t>摄</a:t>
            </a:r>
            <a:r>
              <a:rPr lang="zh-TW" altLang="en-US" dirty="0">
                <a:latin typeface="微软雅黑" panose="020B0503020204020204" pitchFamily="34" charset="-122"/>
                <a:ea typeface="微软雅黑" panose="020B0503020204020204" pitchFamily="34" charset="-122"/>
                <a:sym typeface="Candara" panose="020E0502030303020204" pitchFamily="34" charset="0"/>
              </a:rPr>
              <a:t>影、考古、植物保</a:t>
            </a:r>
            <a:r>
              <a:rPr lang="zh-CN" altLang="en-US" dirty="0">
                <a:latin typeface="微软雅黑" panose="020B0503020204020204" pitchFamily="34" charset="-122"/>
                <a:ea typeface="微软雅黑" panose="020B0503020204020204" pitchFamily="34" charset="-122"/>
                <a:sym typeface="Candara" panose="020E0502030303020204" pitchFamily="34" charset="0"/>
              </a:rPr>
              <a:t>护</a:t>
            </a:r>
            <a:r>
              <a:rPr lang="zh-TW" altLang="en-US" dirty="0">
                <a:latin typeface="微软雅黑" panose="020B0503020204020204" pitchFamily="34" charset="-122"/>
                <a:ea typeface="微软雅黑" panose="020B0503020204020204" pitchFamily="34" charset="-122"/>
                <a:sym typeface="Candara" panose="020E0502030303020204" pitchFamily="34" charset="0"/>
              </a:rPr>
              <a:t>、火警及救援服務、</a:t>
            </a:r>
            <a:r>
              <a:rPr lang="zh-CN" altLang="en-US" dirty="0">
                <a:latin typeface="微软雅黑" panose="020B0503020204020204" pitchFamily="34" charset="-122"/>
                <a:ea typeface="微软雅黑" panose="020B0503020204020204" pitchFamily="34" charset="-122"/>
                <a:sym typeface="Candara" panose="020E0502030303020204" pitchFamily="34" charset="0"/>
              </a:rPr>
              <a:t>边</a:t>
            </a:r>
            <a:r>
              <a:rPr lang="zh-TW" altLang="en-US" dirty="0">
                <a:latin typeface="微软雅黑" panose="020B0503020204020204" pitchFamily="34" charset="-122"/>
                <a:ea typeface="微软雅黑" panose="020B0503020204020204" pitchFamily="34" charset="-122"/>
                <a:sym typeface="Candara" panose="020E0502030303020204" pitchFamily="34" charset="0"/>
              </a:rPr>
              <a:t>界管制、警察、</a:t>
            </a:r>
            <a:r>
              <a:rPr lang="zh-CN" altLang="en-US" dirty="0">
                <a:latin typeface="微软雅黑" panose="020B0503020204020204" pitchFamily="34" charset="-122"/>
                <a:ea typeface="微软雅黑" panose="020B0503020204020204" pitchFamily="34" charset="-122"/>
                <a:sym typeface="Candara" panose="020E0502030303020204" pitchFamily="34" charset="0"/>
              </a:rPr>
              <a:t>特种</a:t>
            </a:r>
            <a:r>
              <a:rPr lang="zh-TW" altLang="en-US" dirty="0">
                <a:latin typeface="微软雅黑" panose="020B0503020204020204" pitchFamily="34" charset="-122"/>
                <a:ea typeface="微软雅黑" panose="020B0503020204020204" pitchFamily="34" charset="-122"/>
                <a:sym typeface="Candara" panose="020E0502030303020204" pitchFamily="34" charset="0"/>
              </a:rPr>
              <a:t>部</a:t>
            </a:r>
            <a:r>
              <a:rPr lang="zh-CN" altLang="en-US" dirty="0">
                <a:latin typeface="微软雅黑" panose="020B0503020204020204" pitchFamily="34" charset="-122"/>
                <a:ea typeface="微软雅黑" panose="020B0503020204020204" pitchFamily="34" charset="-122"/>
                <a:sym typeface="Candara" panose="020E0502030303020204" pitchFamily="34" charset="0"/>
              </a:rPr>
              <a:t>队</a:t>
            </a:r>
            <a:r>
              <a:rPr lang="zh-TW" altLang="en-US" dirty="0">
                <a:latin typeface="微软雅黑" panose="020B0503020204020204" pitchFamily="34" charset="-122"/>
                <a:ea typeface="微软雅黑" panose="020B0503020204020204" pitchFamily="34" charset="-122"/>
                <a:sym typeface="Candara" panose="020E0502030303020204" pitchFamily="34" charset="0"/>
              </a:rPr>
              <a:t>及</a:t>
            </a:r>
            <a:r>
              <a:rPr lang="zh-CN" altLang="en-US" dirty="0">
                <a:latin typeface="微软雅黑" panose="020B0503020204020204" pitchFamily="34" charset="-122"/>
                <a:ea typeface="微软雅黑" panose="020B0503020204020204" pitchFamily="34" charset="-122"/>
                <a:sym typeface="Candara" panose="020E0502030303020204" pitchFamily="34" charset="0"/>
              </a:rPr>
              <a:t>军</a:t>
            </a:r>
            <a:r>
              <a:rPr lang="zh-TW" altLang="en-US" dirty="0">
                <a:latin typeface="微软雅黑" panose="020B0503020204020204" pitchFamily="34" charset="-122"/>
                <a:ea typeface="微软雅黑" panose="020B0503020204020204" pitchFamily="34" charset="-122"/>
                <a:sym typeface="Candara" panose="020E0502030303020204" pitchFamily="34" charset="0"/>
              </a:rPr>
              <a:t>方。</a:t>
            </a:r>
            <a:r>
              <a:rPr lang="zh-CN" altLang="en-US" dirty="0">
                <a:latin typeface="微软雅黑" panose="020B0503020204020204" pitchFamily="34" charset="-122"/>
                <a:ea typeface="微软雅黑" panose="020B0503020204020204" pitchFamily="34" charset="-122"/>
                <a:sym typeface="Candara" panose="020E0502030303020204" pitchFamily="34" charset="0"/>
              </a:rPr>
              <a:t>开创了全球电动四旋翼无人机在专业领域应用的先河</a:t>
            </a:r>
          </a:p>
          <a:p>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885786" y="3286799"/>
            <a:ext cx="4925372" cy="2313194"/>
          </a:xfrm>
          <a:prstGeom prst="rect">
            <a:avLst/>
          </a:prstGeom>
        </p:spPr>
      </p:pic>
    </p:spTree>
    <p:extLst>
      <p:ext uri="{BB962C8B-B14F-4D97-AF65-F5344CB8AC3E}">
        <p14:creationId xmlns:p14="http://schemas.microsoft.com/office/powerpoint/2010/main" val="3692786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零度智控推出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High 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专业级四旋翼航拍一体机。该机集成了“双子星”（</a:t>
            </a:r>
            <a:r>
              <a:rPr lang="en-US" altLang="zh-CN" dirty="0">
                <a:latin typeface="微软雅黑" panose="020B0503020204020204" pitchFamily="34" charset="-122"/>
                <a:ea typeface="微软雅黑" panose="020B0503020204020204" pitchFamily="34" charset="-122"/>
                <a:sym typeface="Candara" panose="020E0502030303020204" pitchFamily="34" charset="0"/>
              </a:rPr>
              <a:t>GEMINI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）双余度飞控、降落伞、</a:t>
            </a:r>
            <a:r>
              <a:rPr lang="en-US" altLang="zh-CN" dirty="0">
                <a:latin typeface="微软雅黑" panose="020B0503020204020204" pitchFamily="34" charset="-122"/>
                <a:ea typeface="微软雅黑" panose="020B0503020204020204" pitchFamily="34" charset="-122"/>
                <a:sym typeface="Candara" panose="020E0502030303020204" pitchFamily="34" charset="0"/>
              </a:rPr>
              <a:t>Z1400</a:t>
            </a:r>
            <a:r>
              <a:rPr lang="zh-CN" altLang="en-US" dirty="0">
                <a:latin typeface="微软雅黑" panose="020B0503020204020204" pitchFamily="34" charset="-122"/>
                <a:ea typeface="微软雅黑" panose="020B0503020204020204" pitchFamily="34" charset="-122"/>
                <a:sym typeface="Candara" panose="020E0502030303020204" pitchFamily="34" charset="0"/>
              </a:rPr>
              <a:t>高端三轴无刷云台，可搭载微单相机，实现专业级航拍</a:t>
            </a:r>
          </a:p>
        </p:txBody>
      </p:sp>
      <p:pic>
        <p:nvPicPr>
          <p:cNvPr id="4" name="图片 3"/>
          <p:cNvPicPr>
            <a:picLocks noChangeAspect="1"/>
          </p:cNvPicPr>
          <p:nvPr/>
        </p:nvPicPr>
        <p:blipFill>
          <a:blip r:embed="rId2"/>
          <a:stretch>
            <a:fillRect/>
          </a:stretch>
        </p:blipFill>
        <p:spPr>
          <a:xfrm>
            <a:off x="3319439" y="2847349"/>
            <a:ext cx="4514286" cy="3257143"/>
          </a:xfrm>
          <a:prstGeom prst="rect">
            <a:avLst/>
          </a:prstGeom>
        </p:spPr>
      </p:pic>
    </p:spTree>
    <p:extLst>
      <p:ext uri="{BB962C8B-B14F-4D97-AF65-F5344CB8AC3E}">
        <p14:creationId xmlns:p14="http://schemas.microsoft.com/office/powerpoint/2010/main" val="4048650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大疆在全球同步发布会上发布了新一代四旋翼航拍一体机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——Inspire 1</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。这是全世界首款自带</a:t>
            </a:r>
            <a:r>
              <a:rPr lang="en-US" altLang="zh-CN" dirty="0">
                <a:latin typeface="微软雅黑" panose="020B0503020204020204" pitchFamily="34" charset="-122"/>
                <a:ea typeface="微软雅黑" panose="020B0503020204020204" pitchFamily="34" charset="-122"/>
                <a:sym typeface="Candara" panose="020E0502030303020204" pitchFamily="34" charset="0"/>
              </a:rPr>
              <a:t>4k</a:t>
            </a:r>
            <a:r>
              <a:rPr lang="zh-CN" altLang="en-US" dirty="0">
                <a:latin typeface="微软雅黑" panose="020B0503020204020204" pitchFamily="34" charset="-122"/>
                <a:ea typeface="微软雅黑" panose="020B0503020204020204" pitchFamily="34" charset="-122"/>
                <a:sym typeface="Candara" panose="020E0502030303020204" pitchFamily="34" charset="0"/>
              </a:rPr>
              <a:t>相机的无人航拍飞行器，集合了大疆创新众多最前沿科技，是继大疆精灵后的又一款颠覆性产品</a:t>
            </a:r>
          </a:p>
        </p:txBody>
      </p:sp>
      <p:pic>
        <p:nvPicPr>
          <p:cNvPr id="4" name="图片 3"/>
          <p:cNvPicPr>
            <a:picLocks noChangeAspect="1"/>
          </p:cNvPicPr>
          <p:nvPr/>
        </p:nvPicPr>
        <p:blipFill>
          <a:blip r:embed="rId2"/>
          <a:stretch>
            <a:fillRect/>
          </a:stretch>
        </p:blipFill>
        <p:spPr>
          <a:xfrm>
            <a:off x="1103312" y="2861606"/>
            <a:ext cx="5190476" cy="2771429"/>
          </a:xfrm>
          <a:prstGeom prst="rect">
            <a:avLst/>
          </a:prstGeom>
        </p:spPr>
      </p:pic>
      <p:sp>
        <p:nvSpPr>
          <p:cNvPr id="5" name="矩形 4"/>
          <p:cNvSpPr/>
          <p:nvPr/>
        </p:nvSpPr>
        <p:spPr>
          <a:xfrm>
            <a:off x="6599582" y="2539160"/>
            <a:ext cx="3617843" cy="341632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Inspire 1</a:t>
            </a:r>
            <a:r>
              <a:rPr lang="zh-CN" altLang="en-US" dirty="0">
                <a:latin typeface="微软雅黑" panose="020B0503020204020204" pitchFamily="34" charset="-122"/>
                <a:ea typeface="微软雅黑" panose="020B0503020204020204" pitchFamily="34" charset="-122"/>
              </a:rPr>
              <a:t>融合了流线型设计，能在飞行中变形收起脚架，使航拍</a:t>
            </a:r>
            <a:r>
              <a:rPr lang="en-US" altLang="zh-CN" dirty="0">
                <a:latin typeface="微软雅黑" panose="020B0503020204020204" pitchFamily="34" charset="-122"/>
                <a:ea typeface="微软雅黑" panose="020B0503020204020204" pitchFamily="34" charset="-122"/>
              </a:rPr>
              <a:t>360</a:t>
            </a:r>
            <a:r>
              <a:rPr lang="zh-CN" altLang="en-US" dirty="0">
                <a:latin typeface="微软雅黑" panose="020B0503020204020204" pitchFamily="34" charset="-122"/>
                <a:ea typeface="微软雅黑" panose="020B0503020204020204" pitchFamily="34" charset="-122"/>
              </a:rPr>
              <a:t>度无遮挡。其全新的模块化相机云台系统自配了</a:t>
            </a:r>
            <a:r>
              <a:rPr lang="en-US" altLang="zh-CN" dirty="0">
                <a:latin typeface="微软雅黑" panose="020B0503020204020204" pitchFamily="34" charset="-122"/>
                <a:ea typeface="微软雅黑" panose="020B0503020204020204" pitchFamily="34" charset="-122"/>
              </a:rPr>
              <a:t>4K</a:t>
            </a:r>
            <a:r>
              <a:rPr lang="zh-CN" altLang="en-US" dirty="0">
                <a:latin typeface="微软雅黑" panose="020B0503020204020204" pitchFamily="34" charset="-122"/>
                <a:ea typeface="微软雅黑" panose="020B0503020204020204" pitchFamily="34" charset="-122"/>
              </a:rPr>
              <a:t>相机，加上内置的新一代</a:t>
            </a:r>
            <a:r>
              <a:rPr lang="en-US" altLang="zh-CN" dirty="0">
                <a:latin typeface="微软雅黑" panose="020B0503020204020204" pitchFamily="34" charset="-122"/>
                <a:ea typeface="微软雅黑" panose="020B0503020204020204" pitchFamily="34" charset="-122"/>
              </a:rPr>
              <a:t>Lightbridge</a:t>
            </a:r>
            <a:r>
              <a:rPr lang="zh-CN" altLang="en-US" dirty="0">
                <a:latin typeface="微软雅黑" panose="020B0503020204020204" pitchFamily="34" charset="-122"/>
                <a:ea typeface="微软雅黑" panose="020B0503020204020204" pitchFamily="34" charset="-122"/>
              </a:rPr>
              <a:t>高清视频传输技术，解决了此前图像偶尔不稳定、不清晰及传输距离较短的难题，使用户在飞行中也能实时享受</a:t>
            </a:r>
            <a:r>
              <a:rPr lang="en-US" altLang="zh-CN" dirty="0">
                <a:latin typeface="微软雅黑" panose="020B0503020204020204" pitchFamily="34" charset="-122"/>
                <a:ea typeface="微软雅黑" panose="020B0503020204020204" pitchFamily="34" charset="-122"/>
              </a:rPr>
              <a:t>720p</a:t>
            </a:r>
            <a:r>
              <a:rPr lang="zh-CN" altLang="en-US" dirty="0">
                <a:latin typeface="微软雅黑" panose="020B0503020204020204" pitchFamily="34" charset="-122"/>
                <a:ea typeface="微软雅黑" panose="020B0503020204020204" pitchFamily="34" charset="-122"/>
              </a:rPr>
              <a:t>视觉体验。除了具备基于</a:t>
            </a:r>
            <a:r>
              <a:rPr lang="en-US" altLang="zh-CN" dirty="0">
                <a:latin typeface="微软雅黑" panose="020B0503020204020204" pitchFamily="34" charset="-122"/>
                <a:ea typeface="微软雅黑" panose="020B0503020204020204" pitchFamily="34" charset="-122"/>
              </a:rPr>
              <a:t>GPS</a:t>
            </a:r>
            <a:r>
              <a:rPr lang="zh-CN" altLang="en-US" dirty="0">
                <a:latin typeface="微软雅黑" panose="020B0503020204020204" pitchFamily="34" charset="-122"/>
                <a:ea typeface="微软雅黑" panose="020B0503020204020204" pitchFamily="34" charset="-122"/>
              </a:rPr>
              <a:t>的室外导航系统外，</a:t>
            </a:r>
            <a:r>
              <a:rPr lang="en-US" altLang="zh-CN" dirty="0">
                <a:latin typeface="微软雅黑" panose="020B0503020204020204" pitchFamily="34" charset="-122"/>
                <a:ea typeface="微软雅黑" panose="020B0503020204020204" pitchFamily="34" charset="-122"/>
              </a:rPr>
              <a:t>Inspire 1</a:t>
            </a:r>
            <a:r>
              <a:rPr lang="zh-CN" altLang="en-US" dirty="0">
                <a:latin typeface="微软雅黑" panose="020B0503020204020204" pitchFamily="34" charset="-122"/>
                <a:ea typeface="微软雅黑" panose="020B0503020204020204" pitchFamily="34" charset="-122"/>
              </a:rPr>
              <a:t>还装配有视觉定位系统，可以在无</a:t>
            </a:r>
            <a:r>
              <a:rPr lang="en-US" altLang="zh-CN" dirty="0">
                <a:latin typeface="微软雅黑" panose="020B0503020204020204" pitchFamily="34" charset="-122"/>
                <a:ea typeface="微软雅黑" panose="020B0503020204020204" pitchFamily="34" charset="-122"/>
              </a:rPr>
              <a:t>GPS</a:t>
            </a:r>
            <a:r>
              <a:rPr lang="zh-CN" altLang="en-US" dirty="0">
                <a:latin typeface="微软雅黑" panose="020B0503020204020204" pitchFamily="34" charset="-122"/>
                <a:ea typeface="微软雅黑" panose="020B0503020204020204" pitchFamily="34" charset="-122"/>
              </a:rPr>
              <a:t>信号的情况下实现自主悬停。</a:t>
            </a:r>
          </a:p>
        </p:txBody>
      </p:sp>
    </p:spTree>
    <p:extLst>
      <p:ext uri="{BB962C8B-B14F-4D97-AF65-F5344CB8AC3E}">
        <p14:creationId xmlns:p14="http://schemas.microsoft.com/office/powerpoint/2010/main" val="150163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月，法国</a:t>
            </a:r>
            <a:r>
              <a:rPr lang="en-US" altLang="zh-CN" dirty="0">
                <a:latin typeface="微软雅黑" panose="020B0503020204020204" pitchFamily="34" charset="-122"/>
                <a:ea typeface="微软雅黑" panose="020B0503020204020204" pitchFamily="34" charset="-122"/>
                <a:sym typeface="Candara" panose="020E0502030303020204" pitchFamily="34" charset="0"/>
              </a:rPr>
              <a:t>parrot</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公司正式发布新款飞行器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Bebop Drone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AR.Drone</a:t>
            </a:r>
            <a:r>
              <a:rPr lang="en-US" altLang="zh-CN" dirty="0">
                <a:latin typeface="微软雅黑" panose="020B0503020204020204" pitchFamily="34" charset="-122"/>
                <a:ea typeface="微软雅黑" panose="020B0503020204020204" pitchFamily="34" charset="-122"/>
                <a:sym typeface="Candara" panose="020E0502030303020204" pitchFamily="34" charset="0"/>
              </a:rPr>
              <a:t> 3.0</a:t>
            </a:r>
            <a:r>
              <a:rPr lang="zh-CN" altLang="en-US" dirty="0">
                <a:latin typeface="微软雅黑" panose="020B0503020204020204" pitchFamily="34" charset="-122"/>
                <a:ea typeface="微软雅黑" panose="020B0503020204020204" pitchFamily="34" charset="-122"/>
                <a:sym typeface="Candara" panose="020E0502030303020204" pitchFamily="34" charset="0"/>
              </a:rPr>
              <a:t>），配备了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1400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万像素可拍摄</a:t>
            </a:r>
            <a:r>
              <a:rPr lang="en-US" altLang="zh-CN" dirty="0">
                <a:latin typeface="微软雅黑" panose="020B0503020204020204" pitchFamily="34" charset="-122"/>
                <a:ea typeface="微软雅黑" panose="020B0503020204020204" pitchFamily="34" charset="-122"/>
                <a:sym typeface="Candara" panose="020E0502030303020204" pitchFamily="34" charset="0"/>
              </a:rPr>
              <a:t>1080P</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Bebop</a:t>
            </a:r>
            <a:r>
              <a:rPr lang="zh-CN" altLang="en-US" dirty="0">
                <a:latin typeface="微软雅黑" panose="020B0503020204020204" pitchFamily="34" charset="-122"/>
                <a:ea typeface="微软雅黑" panose="020B0503020204020204" pitchFamily="34" charset="-122"/>
                <a:sym typeface="Candara" panose="020E0502030303020204" pitchFamily="34" charset="0"/>
              </a:rPr>
              <a:t>单机售价为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499</a:t>
            </a:r>
            <a:r>
              <a:rPr lang="zh-CN" altLang="en-US" dirty="0">
                <a:latin typeface="微软雅黑" panose="020B0503020204020204" pitchFamily="34" charset="-122"/>
                <a:ea typeface="微软雅黑" panose="020B0503020204020204" pitchFamily="34" charset="-122"/>
                <a:sym typeface="Candara" panose="020E0502030303020204" pitchFamily="34" charset="0"/>
              </a:rPr>
              <a:t>美元，搭配</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Skycontroller</a:t>
            </a:r>
            <a:r>
              <a:rPr lang="zh-CN" altLang="en-US" dirty="0">
                <a:latin typeface="微软雅黑" panose="020B0503020204020204" pitchFamily="34" charset="-122"/>
                <a:ea typeface="微软雅黑" panose="020B0503020204020204" pitchFamily="34" charset="-122"/>
                <a:sym typeface="Candara" panose="020E0502030303020204" pitchFamily="34" charset="0"/>
              </a:rPr>
              <a:t>遥控器的售价为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899</a:t>
            </a:r>
            <a:r>
              <a:rPr lang="zh-CN" altLang="en-US" dirty="0">
                <a:latin typeface="微软雅黑" panose="020B0503020204020204" pitchFamily="34" charset="-122"/>
                <a:ea typeface="微软雅黑" panose="020B0503020204020204" pitchFamily="34" charset="-122"/>
                <a:sym typeface="Candara" panose="020E0502030303020204" pitchFamily="34" charset="0"/>
              </a:rPr>
              <a:t>美元</a:t>
            </a:r>
          </a:p>
        </p:txBody>
      </p:sp>
      <p:pic>
        <p:nvPicPr>
          <p:cNvPr id="4" name="图片 3"/>
          <p:cNvPicPr>
            <a:picLocks noChangeAspect="1"/>
          </p:cNvPicPr>
          <p:nvPr/>
        </p:nvPicPr>
        <p:blipFill>
          <a:blip r:embed="rId2"/>
          <a:stretch>
            <a:fillRect/>
          </a:stretch>
        </p:blipFill>
        <p:spPr>
          <a:xfrm>
            <a:off x="1531144" y="3198807"/>
            <a:ext cx="4375668" cy="2844184"/>
          </a:xfrm>
          <a:prstGeom prst="rect">
            <a:avLst/>
          </a:prstGeom>
        </p:spPr>
      </p:pic>
      <p:pic>
        <p:nvPicPr>
          <p:cNvPr id="5" name="Picture 6" descr="c:\documents and settings\administrator\local settings\application data\360chrome\chrome\User Data\temp\30_13998556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545" y="3553305"/>
            <a:ext cx="3203575"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1640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 北京亿航创世科技有限公司成立</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 亿航获得来自乐博资本杨宁的一笔数百万元的天使投资</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 亿航在点名时间上发起了一个名为“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Ghost </a:t>
            </a:r>
            <a:r>
              <a:rPr lang="zh-CN" altLang="en-US" dirty="0">
                <a:latin typeface="微软雅黑" panose="020B0503020204020204" pitchFamily="34" charset="-122"/>
                <a:ea typeface="微软雅黑" panose="020B0503020204020204" pitchFamily="34" charset="-122"/>
                <a:sym typeface="Candara" panose="020E0502030303020204" pitchFamily="34" charset="0"/>
              </a:rPr>
              <a:t>智能空中机器人”的四旋翼飞行器产品的众筹，最终获得</a:t>
            </a:r>
            <a:r>
              <a:rPr lang="en-US" altLang="zh-CN" dirty="0">
                <a:latin typeface="微软雅黑" panose="020B0503020204020204" pitchFamily="34" charset="-122"/>
                <a:ea typeface="微软雅黑" panose="020B0503020204020204" pitchFamily="34" charset="-122"/>
                <a:sym typeface="Candara" panose="020E0502030303020204" pitchFamily="34" charset="0"/>
              </a:rPr>
              <a:t>37</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万元的众筹资金。</a:t>
            </a:r>
            <a:r>
              <a:rPr lang="en-US" altLang="zh-CN" dirty="0">
                <a:latin typeface="微软雅黑" panose="020B0503020204020204" pitchFamily="34" charset="-122"/>
                <a:ea typeface="微软雅黑" panose="020B0503020204020204" pitchFamily="34" charset="-122"/>
                <a:sym typeface="Candara" panose="020E0502030303020204" pitchFamily="34" charset="0"/>
              </a:rPr>
              <a:t>Ghost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主打全手机遥控，打造傻瓜无人机，让没有飞行经验的用户也能轻松驾驭</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Ghost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上线美国众筹网站</a:t>
            </a:r>
            <a:r>
              <a:rPr lang="en-US" altLang="zh-CN" dirty="0">
                <a:latin typeface="微软雅黑" panose="020B0503020204020204" pitchFamily="34" charset="-122"/>
                <a:ea typeface="微软雅黑" panose="020B0503020204020204" pitchFamily="34" charset="-122"/>
                <a:sym typeface="Candara" panose="020E0502030303020204" pitchFamily="34" charset="0"/>
              </a:rPr>
              <a:t>Indiegogo</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24</a:t>
            </a:r>
            <a:r>
              <a:rPr lang="zh-CN" altLang="en-US" dirty="0">
                <a:latin typeface="微软雅黑" panose="020B0503020204020204" pitchFamily="34" charset="-122"/>
                <a:ea typeface="微软雅黑" panose="020B0503020204020204" pitchFamily="34" charset="-122"/>
                <a:sym typeface="Candara" panose="020E0502030303020204" pitchFamily="34" charset="0"/>
              </a:rPr>
              <a:t>小时内打破了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万美元的预期目标，最终众筹金额接近</a:t>
            </a:r>
            <a:r>
              <a:rPr lang="en-US" altLang="zh-CN" dirty="0">
                <a:latin typeface="微软雅黑" panose="020B0503020204020204" pitchFamily="34" charset="-122"/>
                <a:ea typeface="微软雅黑" panose="020B0503020204020204" pitchFamily="34" charset="-122"/>
                <a:sym typeface="Candara" panose="020E0502030303020204" pitchFamily="34" charset="0"/>
              </a:rPr>
              <a:t>80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万美元，越以往中国产品海外众筹最高金额</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30</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日，亿航宣布获得</a:t>
            </a:r>
            <a:r>
              <a:rPr lang="en-US" altLang="zh-CN" dirty="0">
                <a:latin typeface="微软雅黑" panose="020B0503020204020204" pitchFamily="34" charset="-122"/>
                <a:ea typeface="微软雅黑" panose="020B0503020204020204" pitchFamily="34" charset="-122"/>
                <a:sym typeface="Candara" panose="020E0502030303020204" pitchFamily="34" charset="0"/>
              </a:rPr>
              <a:t>GGV</a:t>
            </a:r>
            <a:r>
              <a:rPr lang="zh-CN" altLang="en-US" dirty="0">
                <a:latin typeface="微软雅黑" panose="020B0503020204020204" pitchFamily="34" charset="-122"/>
                <a:ea typeface="微软雅黑" panose="020B0503020204020204" pitchFamily="34" charset="-122"/>
                <a:sym typeface="Candara" panose="020E0502030303020204" pitchFamily="34" charset="0"/>
              </a:rPr>
              <a:t>资本的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1000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a:t>
            </a:r>
            <a:r>
              <a:rPr lang="en-US" altLang="zh-CN" dirty="0">
                <a:latin typeface="微软雅黑" panose="020B0503020204020204" pitchFamily="34" charset="-122"/>
                <a:ea typeface="微软雅黑" panose="020B0503020204020204" pitchFamily="34" charset="-122"/>
                <a:sym typeface="Candara" panose="020E0502030303020204" pitchFamily="34" charset="0"/>
              </a:rPr>
              <a:t>A</a:t>
            </a:r>
            <a:r>
              <a:rPr lang="zh-CN" altLang="en-US" dirty="0">
                <a:latin typeface="微软雅黑" panose="020B0503020204020204" pitchFamily="34" charset="-122"/>
                <a:ea typeface="微软雅黑" panose="020B0503020204020204" pitchFamily="34" charset="-122"/>
                <a:sym typeface="Candara" panose="020E0502030303020204" pitchFamily="34" charset="0"/>
              </a:rPr>
              <a:t>轮投资</a:t>
            </a:r>
          </a:p>
        </p:txBody>
      </p:sp>
    </p:spTree>
    <p:extLst>
      <p:ext uri="{BB962C8B-B14F-4D97-AF65-F5344CB8AC3E}">
        <p14:creationId xmlns:p14="http://schemas.microsoft.com/office/powerpoint/2010/main" val="2170794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月，汪峰向章子怡求婚成功，而这个助汪峰上头条的飞行器正是大疆的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 2 Vision+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，这条火遍全国的新闻同时也引起了普通民众对四旋翼飞行器的兴趣</a:t>
            </a:r>
          </a:p>
        </p:txBody>
      </p:sp>
      <p:pic>
        <p:nvPicPr>
          <p:cNvPr id="4" name="Picture 2" descr="c:\documents and settings\administrator\local settings\application data\360chrome\chrome\User Data\temp\54d6e88f1fc04-thu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240" y="2706964"/>
            <a:ext cx="5478463"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4975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月，鼠标大亨雷柏科技</a:t>
            </a:r>
            <a:r>
              <a:rPr lang="en-US" altLang="zh-CN" dirty="0">
                <a:latin typeface="微软雅黑" panose="020B0503020204020204" pitchFamily="34" charset="-122"/>
                <a:ea typeface="微软雅黑" panose="020B0503020204020204" pitchFamily="34" charset="-122"/>
                <a:sym typeface="Candara" panose="020E0502030303020204" pitchFamily="34" charset="0"/>
              </a:rPr>
              <a:t>5000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万注资零度智控并设立合资新公司深圳零度，并联手推出新公司旗下首款消费级四旋翼无人机</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Xplorer</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不过</a:t>
            </a:r>
            <a:r>
              <a:rPr lang="en-US" altLang="zh-CN" dirty="0">
                <a:latin typeface="微软雅黑" panose="020B0503020204020204" pitchFamily="34" charset="-122"/>
                <a:ea typeface="微软雅黑" panose="020B0503020204020204" pitchFamily="34" charset="-122"/>
                <a:sym typeface="Candara" panose="020E0502030303020204" pitchFamily="34" charset="0"/>
              </a:rPr>
              <a:t>Xplorer2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月份发布，开放预订，并承诺</a:t>
            </a: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月发货，但期间多次跳票，最终于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月份跳水</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千元，开始发售</a:t>
            </a:r>
          </a:p>
        </p:txBody>
      </p:sp>
      <p:pic>
        <p:nvPicPr>
          <p:cNvPr id="4" name="图片 3"/>
          <p:cNvPicPr>
            <a:picLocks noChangeAspect="1"/>
          </p:cNvPicPr>
          <p:nvPr/>
        </p:nvPicPr>
        <p:blipFill>
          <a:blip r:embed="rId2"/>
          <a:stretch>
            <a:fillRect/>
          </a:stretch>
        </p:blipFill>
        <p:spPr>
          <a:xfrm>
            <a:off x="2946942" y="3161191"/>
            <a:ext cx="5259280" cy="2934808"/>
          </a:xfrm>
          <a:prstGeom prst="rect">
            <a:avLst/>
          </a:prstGeom>
        </p:spPr>
      </p:pic>
    </p:spTree>
    <p:extLst>
      <p:ext uri="{BB962C8B-B14F-4D97-AF65-F5344CB8AC3E}">
        <p14:creationId xmlns:p14="http://schemas.microsoft.com/office/powerpoint/2010/main" val="1836604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日，极飞在极飞年度科技大会上发布新一代旗舰机型</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Xmission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极侠，主打消防、物流领域</a:t>
            </a:r>
          </a:p>
        </p:txBody>
      </p:sp>
      <p:pic>
        <p:nvPicPr>
          <p:cNvPr id="4" name="图片 3"/>
          <p:cNvPicPr>
            <a:picLocks noChangeAspect="1"/>
          </p:cNvPicPr>
          <p:nvPr/>
        </p:nvPicPr>
        <p:blipFill>
          <a:blip r:embed="rId2"/>
          <a:stretch>
            <a:fillRect/>
          </a:stretch>
        </p:blipFill>
        <p:spPr>
          <a:xfrm>
            <a:off x="2076886" y="2478027"/>
            <a:ext cx="6543172" cy="3313174"/>
          </a:xfrm>
          <a:prstGeom prst="rect">
            <a:avLst/>
          </a:prstGeom>
        </p:spPr>
      </p:pic>
    </p:spTree>
    <p:extLst>
      <p:ext uri="{BB962C8B-B14F-4D97-AF65-F5344CB8AC3E}">
        <p14:creationId xmlns:p14="http://schemas.microsoft.com/office/powerpoint/2010/main" val="9501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日，大疆在纽约、伦敦和慕尼黑三地同步举办新品发布会，并正式推出旗下最新款 “精灵”系列 </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 3 </a:t>
            </a:r>
            <a:r>
              <a:rPr lang="zh-CN" altLang="en-US" dirty="0">
                <a:latin typeface="微软雅黑" panose="020B0503020204020204" pitchFamily="34" charset="-122"/>
                <a:ea typeface="微软雅黑" panose="020B0503020204020204" pitchFamily="34" charset="-122"/>
                <a:sym typeface="Candara" panose="020E0502030303020204" pitchFamily="34" charset="0"/>
              </a:rPr>
              <a:t>，加量不加价，极具性价比</a:t>
            </a:r>
          </a:p>
        </p:txBody>
      </p:sp>
      <p:pic>
        <p:nvPicPr>
          <p:cNvPr id="4" name="图片 3"/>
          <p:cNvPicPr>
            <a:picLocks noChangeAspect="1"/>
          </p:cNvPicPr>
          <p:nvPr/>
        </p:nvPicPr>
        <p:blipFill>
          <a:blip r:embed="rId2"/>
          <a:stretch>
            <a:fillRect/>
          </a:stretch>
        </p:blipFill>
        <p:spPr>
          <a:xfrm>
            <a:off x="1251235" y="2791742"/>
            <a:ext cx="8650693" cy="2341312"/>
          </a:xfrm>
          <a:prstGeom prst="rect">
            <a:avLst/>
          </a:prstGeom>
        </p:spPr>
      </p:pic>
    </p:spTree>
    <p:extLst>
      <p:ext uri="{BB962C8B-B14F-4D97-AF65-F5344CB8AC3E}">
        <p14:creationId xmlns:p14="http://schemas.microsoft.com/office/powerpoint/2010/main" val="1971595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13</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a:t>
            </a: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 </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发布旗下第一款消费级航拍一体机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SOLO</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1280889" y="2732694"/>
            <a:ext cx="4295693" cy="3111165"/>
          </a:xfrm>
          <a:prstGeom prst="rect">
            <a:avLst/>
          </a:prstGeom>
        </p:spPr>
      </p:pic>
      <p:pic>
        <p:nvPicPr>
          <p:cNvPr id="5" name="图片 4"/>
          <p:cNvPicPr>
            <a:picLocks noChangeAspect="1"/>
          </p:cNvPicPr>
          <p:nvPr/>
        </p:nvPicPr>
        <p:blipFill>
          <a:blip r:embed="rId3"/>
          <a:stretch>
            <a:fillRect/>
          </a:stretch>
        </p:blipFill>
        <p:spPr>
          <a:xfrm>
            <a:off x="6262016" y="2398630"/>
            <a:ext cx="3102403" cy="3779291"/>
          </a:xfrm>
          <a:prstGeom prst="rect">
            <a:avLst/>
          </a:prstGeom>
        </p:spPr>
      </p:pic>
    </p:spTree>
    <p:extLst>
      <p:ext uri="{BB962C8B-B14F-4D97-AF65-F5344CB8AC3E}">
        <p14:creationId xmlns:p14="http://schemas.microsoft.com/office/powerpoint/2010/main" val="3327215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6</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大疆创新和风险投资公司</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Accel</a:t>
            </a:r>
            <a:r>
              <a:rPr lang="zh-CN" altLang="en-US" dirty="0">
                <a:latin typeface="微软雅黑" panose="020B0503020204020204" pitchFamily="34" charset="-122"/>
                <a:ea typeface="微软雅黑" panose="020B0503020204020204" pitchFamily="34" charset="-122"/>
                <a:sym typeface="Candara" panose="020E0502030303020204" pitchFamily="34" charset="0"/>
              </a:rPr>
              <a:t>今日共同宣布，大疆创新已经获得来自</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Accel</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7500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万美元投资，这轮融资中大疆的估值约</a:t>
            </a:r>
            <a:r>
              <a:rPr lang="en-US" altLang="zh-CN" dirty="0">
                <a:latin typeface="微软雅黑" panose="020B0503020204020204" pitchFamily="34" charset="-122"/>
                <a:ea typeface="微软雅黑" panose="020B0503020204020204" pitchFamily="34" charset="-122"/>
                <a:sym typeface="Candara" panose="020E0502030303020204" pitchFamily="34" charset="0"/>
              </a:rPr>
              <a:t>80</a:t>
            </a:r>
            <a:r>
              <a:rPr lang="zh-CN" altLang="en-US" dirty="0">
                <a:latin typeface="微软雅黑" panose="020B0503020204020204" pitchFamily="34" charset="-122"/>
                <a:ea typeface="微软雅黑" panose="020B0503020204020204" pitchFamily="34" charset="-122"/>
                <a:sym typeface="Candara" panose="020E0502030303020204" pitchFamily="34" charset="0"/>
              </a:rPr>
              <a:t>亿美元。作为</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Accel</a:t>
            </a:r>
            <a:r>
              <a:rPr lang="zh-CN" altLang="en-US" dirty="0">
                <a:latin typeface="微软雅黑" panose="020B0503020204020204" pitchFamily="34" charset="-122"/>
                <a:ea typeface="微软雅黑" panose="020B0503020204020204" pitchFamily="34" charset="-122"/>
                <a:sym typeface="Candara" panose="020E0502030303020204" pitchFamily="34" charset="0"/>
              </a:rPr>
              <a:t>历史上规模最大的单笔投资之一，这项融资将极大地推动</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大疆创新在全球市场的扩张，并促进无人机行业及其生态系统的蓬勃发展</a:t>
            </a:r>
          </a:p>
        </p:txBody>
      </p:sp>
    </p:spTree>
    <p:extLst>
      <p:ext uri="{BB962C8B-B14F-4D97-AF65-F5344CB8AC3E}">
        <p14:creationId xmlns:p14="http://schemas.microsoft.com/office/powerpoint/2010/main" val="2978950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2006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24</a:t>
            </a:r>
            <a:r>
              <a:rPr lang="zh-CN" altLang="en-US" dirty="0">
                <a:latin typeface="微软雅黑" panose="020B0503020204020204" pitchFamily="34" charset="-122"/>
                <a:ea typeface="微软雅黑" panose="020B0503020204020204" pitchFamily="34" charset="-122"/>
                <a:sym typeface="Candara" panose="020E0502030303020204" pitchFamily="34" charset="0"/>
              </a:rPr>
              <a:t>号，德国的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Holger Buss</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Ingo Busker</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创造了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MK</a:t>
            </a:r>
            <a:r>
              <a:rPr lang="zh-CN" altLang="en-US" dirty="0">
                <a:latin typeface="微软雅黑" panose="020B0503020204020204" pitchFamily="34" charset="-122"/>
                <a:ea typeface="微软雅黑" panose="020B0503020204020204" pitchFamily="34" charset="-122"/>
                <a:sym typeface="Candara" panose="020E0502030303020204" pitchFamily="34" charset="0"/>
              </a:rPr>
              <a:t>，一个伟大的</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Mikrokopter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飞行员社区</a:t>
            </a:r>
            <a:endParaRPr lang="en-US" altLang="zh-CN" b="1" dirty="0">
              <a:latin typeface="微软雅黑" panose="020B0503020204020204" pitchFamily="34" charset="-122"/>
              <a:ea typeface="微软雅黑" panose="020B0503020204020204" pitchFamily="34" charset="-122"/>
              <a:sym typeface="Candara" panose="020E0502030303020204" pitchFamily="34" charset="0"/>
            </a:endParaRPr>
          </a:p>
          <a:p>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253322" y="2347816"/>
            <a:ext cx="6190299" cy="4007910"/>
          </a:xfrm>
          <a:prstGeom prst="rect">
            <a:avLst/>
          </a:prstGeom>
        </p:spPr>
      </p:pic>
    </p:spTree>
    <p:extLst>
      <p:ext uri="{BB962C8B-B14F-4D97-AF65-F5344CB8AC3E}">
        <p14:creationId xmlns:p14="http://schemas.microsoft.com/office/powerpoint/2010/main" val="3494488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大疆创新正式推出经纬系列</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Matrice</a:t>
            </a:r>
            <a:r>
              <a:rPr lang="en-US" altLang="zh-CN" dirty="0">
                <a:latin typeface="微软雅黑" panose="020B0503020204020204" pitchFamily="34" charset="-122"/>
                <a:ea typeface="微软雅黑" panose="020B0503020204020204" pitchFamily="34" charset="-122"/>
                <a:sym typeface="Candara" panose="020E0502030303020204" pitchFamily="34" charset="0"/>
              </a:rPr>
              <a:t> 100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开放式飞行平台与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 Guidance</a:t>
            </a:r>
            <a:r>
              <a:rPr lang="zh-CN" altLang="en-US" dirty="0">
                <a:latin typeface="微软雅黑" panose="020B0503020204020204" pitchFamily="34" charset="-122"/>
                <a:ea typeface="微软雅黑" panose="020B0503020204020204" pitchFamily="34" charset="-122"/>
                <a:sym typeface="Candara" panose="020E0502030303020204" pitchFamily="34" charset="0"/>
              </a:rPr>
              <a:t>视觉传感导航系统，为开发者在无人机领域的创新应用提供了一个功能更加强大、灵活的开发平台</a:t>
            </a:r>
          </a:p>
        </p:txBody>
      </p:sp>
      <p:pic>
        <p:nvPicPr>
          <p:cNvPr id="4" name="图片 3"/>
          <p:cNvPicPr>
            <a:picLocks noChangeAspect="1"/>
          </p:cNvPicPr>
          <p:nvPr/>
        </p:nvPicPr>
        <p:blipFill>
          <a:blip r:embed="rId2"/>
          <a:stretch>
            <a:fillRect/>
          </a:stretch>
        </p:blipFill>
        <p:spPr>
          <a:xfrm>
            <a:off x="1957534" y="3000098"/>
            <a:ext cx="7238095" cy="2209524"/>
          </a:xfrm>
          <a:prstGeom prst="rect">
            <a:avLst/>
          </a:prstGeom>
        </p:spPr>
      </p:pic>
    </p:spTree>
    <p:extLst>
      <p:ext uri="{BB962C8B-B14F-4D97-AF65-F5344CB8AC3E}">
        <p14:creationId xmlns:p14="http://schemas.microsoft.com/office/powerpoint/2010/main" val="1209142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19</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日，在北京第六届国际现代农业博览会上，极飞科技推出了智能农业植保无人机产品“农飞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P20</a:t>
            </a:r>
            <a:r>
              <a:rPr lang="zh-CN" altLang="en-US" dirty="0">
                <a:latin typeface="微软雅黑" panose="020B0503020204020204" pitchFamily="34" charset="-122"/>
                <a:ea typeface="微软雅黑" panose="020B0503020204020204" pitchFamily="34" charset="-122"/>
                <a:sym typeface="Candara" panose="020E0502030303020204" pitchFamily="34" charset="0"/>
              </a:rPr>
              <a:t>植保无人机系统（</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XPlanet</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p>
        </p:txBody>
      </p:sp>
      <p:pic>
        <p:nvPicPr>
          <p:cNvPr id="5" name="图片 4"/>
          <p:cNvPicPr>
            <a:picLocks noChangeAspect="1"/>
          </p:cNvPicPr>
          <p:nvPr/>
        </p:nvPicPr>
        <p:blipFill>
          <a:blip r:embed="rId2"/>
          <a:stretch>
            <a:fillRect/>
          </a:stretch>
        </p:blipFill>
        <p:spPr>
          <a:xfrm>
            <a:off x="1075846" y="2747573"/>
            <a:ext cx="9001472" cy="2982554"/>
          </a:xfrm>
          <a:prstGeom prst="rect">
            <a:avLst/>
          </a:prstGeom>
        </p:spPr>
      </p:pic>
    </p:spTree>
    <p:extLst>
      <p:ext uri="{BB962C8B-B14F-4D97-AF65-F5344CB8AC3E}">
        <p14:creationId xmlns:p14="http://schemas.microsoft.com/office/powerpoint/2010/main" val="1847385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农飞无人机系统包括农飞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P20</a:t>
            </a:r>
            <a:r>
              <a:rPr lang="zh-CN" altLang="en-US" dirty="0">
                <a:latin typeface="微软雅黑" panose="020B0503020204020204" pitchFamily="34" charset="-122"/>
                <a:ea typeface="微软雅黑" panose="020B0503020204020204" pitchFamily="34" charset="-122"/>
                <a:sym typeface="Candara" panose="020E0502030303020204" pitchFamily="34" charset="0"/>
              </a:rPr>
              <a:t>无人机（起飞重量可达</a:t>
            </a:r>
            <a:r>
              <a:rPr lang="en-US" altLang="zh-CN" dirty="0">
                <a:latin typeface="微软雅黑" panose="020B0503020204020204" pitchFamily="34" charset="-122"/>
                <a:ea typeface="微软雅黑" panose="020B0503020204020204" pitchFamily="34" charset="-122"/>
                <a:sym typeface="Candara" panose="020E0502030303020204" pitchFamily="34" charset="0"/>
              </a:rPr>
              <a:t>20kg</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XSense</a:t>
            </a:r>
            <a:r>
              <a:rPr lang="zh-CN" altLang="en-US" dirty="0">
                <a:latin typeface="微软雅黑" panose="020B0503020204020204" pitchFamily="34" charset="-122"/>
                <a:ea typeface="微软雅黑" panose="020B0503020204020204" pitchFamily="34" charset="-122"/>
                <a:sym typeface="Candara" panose="020E0502030303020204" pitchFamily="34" charset="0"/>
              </a:rPr>
              <a:t>农飞智能气象站，农飞地面站，农业无人机调度管理系统四大模块，及配套的农飞智能电池和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手持测绘器</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2096991" y="2729375"/>
            <a:ext cx="3698065" cy="3724432"/>
          </a:xfrm>
          <a:prstGeom prst="rect">
            <a:avLst/>
          </a:prstGeom>
        </p:spPr>
      </p:pic>
      <p:pic>
        <p:nvPicPr>
          <p:cNvPr id="5" name="图片 4"/>
          <p:cNvPicPr>
            <a:picLocks noChangeAspect="1"/>
          </p:cNvPicPr>
          <p:nvPr/>
        </p:nvPicPr>
        <p:blipFill>
          <a:blip r:embed="rId3"/>
          <a:stretch>
            <a:fillRect/>
          </a:stretch>
        </p:blipFill>
        <p:spPr>
          <a:xfrm>
            <a:off x="6788734" y="2465838"/>
            <a:ext cx="1609524" cy="4200000"/>
          </a:xfrm>
          <a:prstGeom prst="rect">
            <a:avLst/>
          </a:prstGeom>
        </p:spPr>
      </p:pic>
    </p:spTree>
    <p:extLst>
      <p:ext uri="{BB962C8B-B14F-4D97-AF65-F5344CB8AC3E}">
        <p14:creationId xmlns:p14="http://schemas.microsoft.com/office/powerpoint/2010/main" val="4096336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农飞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P20</a:t>
            </a:r>
            <a:r>
              <a:rPr lang="zh-CN" altLang="en-US" dirty="0">
                <a:latin typeface="微软雅黑" panose="020B0503020204020204" pitchFamily="34" charset="-122"/>
                <a:ea typeface="微软雅黑" panose="020B0503020204020204" pitchFamily="34" charset="-122"/>
                <a:sym typeface="Candara" panose="020E0502030303020204" pitchFamily="34" charset="0"/>
              </a:rPr>
              <a:t>植保无人机支持多机协同作业，单个手持地面站最多可同时控制</a:t>
            </a: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部</a:t>
            </a:r>
            <a:r>
              <a:rPr lang="en-US" altLang="zh-CN" dirty="0">
                <a:latin typeface="微软雅黑" panose="020B0503020204020204" pitchFamily="34" charset="-122"/>
                <a:ea typeface="微软雅黑" panose="020B0503020204020204" pitchFamily="34" charset="-122"/>
                <a:sym typeface="Candara" panose="020E0502030303020204" pitchFamily="34" charset="0"/>
              </a:rPr>
              <a:t>P20</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Picture 4" descr="c:\documents and settings\administrator\local settings\application data\360chrome\chrome\User Data\temp\183403uscr85uv8yqu6ri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0804" y="2225584"/>
            <a:ext cx="6175335" cy="347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6965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日，极飞农业南疆服务基地在新疆巴音郭楞蒙古自治州尉犁县正式开工建造，基地占地两万多平米，投资</a:t>
            </a:r>
            <a:r>
              <a:rPr lang="en-US" altLang="zh-CN" dirty="0">
                <a:latin typeface="微软雅黑" panose="020B0503020204020204" pitchFamily="34" charset="-122"/>
                <a:ea typeface="微软雅黑" panose="020B0503020204020204" pitchFamily="34" charset="-122"/>
                <a:sym typeface="Candara" panose="020E0502030303020204" pitchFamily="34" charset="0"/>
              </a:rPr>
              <a:t>1.5</a:t>
            </a:r>
            <a:r>
              <a:rPr lang="zh-CN" altLang="en-US" dirty="0">
                <a:latin typeface="微软雅黑" panose="020B0503020204020204" pitchFamily="34" charset="-122"/>
                <a:ea typeface="微软雅黑" panose="020B0503020204020204" pitchFamily="34" charset="-122"/>
                <a:sym typeface="Candara" panose="020E0502030303020204" pitchFamily="34" charset="0"/>
              </a:rPr>
              <a:t>亿，一期工程将于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年年底开始投入使用，计划</a:t>
            </a:r>
            <a:r>
              <a:rPr lang="en-US" altLang="zh-CN" dirty="0">
                <a:latin typeface="微软雅黑" panose="020B0503020204020204" pitchFamily="34" charset="-122"/>
                <a:ea typeface="微软雅黑" panose="020B0503020204020204" pitchFamily="34" charset="-122"/>
                <a:sym typeface="Candara" panose="020E0502030303020204" pitchFamily="34" charset="0"/>
              </a:rPr>
              <a:t>16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7</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月全部竣工，届时将承担人才培养、无人机生产组装、农业航空技术推广等重要职能，为以尉犁为中心三百公里的南疆农户提供经济、高效、安全的无人机植保服务</a:t>
            </a:r>
          </a:p>
        </p:txBody>
      </p:sp>
      <p:pic>
        <p:nvPicPr>
          <p:cNvPr id="5" name="Picture 2" descr="c:\documents and settings\administrator\local settings\application data\360chrome\chrome\User Data\temp\121756sun3agz36to949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850" y="3262519"/>
            <a:ext cx="3983038"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documents and settings\administrator\local settings\application data\360chrome\chrome\User Data\temp\121801g1klqxxp1vk333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426" y="3262519"/>
            <a:ext cx="4435475"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212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亿航发生重大人事布局，原世纪互联总裁兼</a:t>
            </a:r>
            <a:r>
              <a:rPr lang="en-US" altLang="zh-CN" dirty="0">
                <a:latin typeface="微软雅黑" panose="020B0503020204020204" pitchFamily="34" charset="-122"/>
                <a:ea typeface="微软雅黑" panose="020B0503020204020204" pitchFamily="34" charset="-122"/>
                <a:sym typeface="Candara" panose="020E0502030303020204" pitchFamily="34" charset="0"/>
              </a:rPr>
              <a:t>CFO</a:t>
            </a:r>
            <a:r>
              <a:rPr lang="zh-CN" altLang="en-US" dirty="0">
                <a:latin typeface="微软雅黑" panose="020B0503020204020204" pitchFamily="34" charset="-122"/>
                <a:ea typeface="微软雅黑" panose="020B0503020204020204" pitchFamily="34" charset="-122"/>
                <a:sym typeface="Candara" panose="020E0502030303020204" pitchFamily="34" charset="0"/>
              </a:rPr>
              <a:t>萧尚文、财务副总裁刘剑，原联想集团副总裁祁卫，原微软中国渠道销售总监王绎钧四位人士加入亿航团队</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24</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日，亿航宣布完成</a:t>
            </a:r>
            <a:r>
              <a:rPr lang="en-US" altLang="zh-CN" dirty="0">
                <a:latin typeface="微软雅黑" panose="020B0503020204020204" pitchFamily="34" charset="-122"/>
                <a:ea typeface="微软雅黑" panose="020B0503020204020204" pitchFamily="34" charset="-122"/>
                <a:sym typeface="Candara" panose="020E0502030303020204" pitchFamily="34" charset="0"/>
              </a:rPr>
              <a:t>4200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a:t>
            </a:r>
            <a:r>
              <a:rPr lang="en-US" altLang="zh-CN" dirty="0">
                <a:latin typeface="微软雅黑" panose="020B0503020204020204" pitchFamily="34" charset="-122"/>
                <a:ea typeface="微软雅黑" panose="020B0503020204020204" pitchFamily="34" charset="-122"/>
                <a:sym typeface="Candara" panose="020E0502030303020204" pitchFamily="34" charset="0"/>
              </a:rPr>
              <a:t>B</a:t>
            </a:r>
            <a:r>
              <a:rPr lang="zh-CN" altLang="en-US" dirty="0">
                <a:latin typeface="微软雅黑" panose="020B0503020204020204" pitchFamily="34" charset="-122"/>
                <a:ea typeface="微软雅黑" panose="020B0503020204020204" pitchFamily="34" charset="-122"/>
                <a:sym typeface="Candara" panose="020E0502030303020204" pitchFamily="34" charset="0"/>
              </a:rPr>
              <a:t>轮融资，由金浦投资领投，</a:t>
            </a:r>
            <a:r>
              <a:rPr lang="en-US" altLang="zh-CN" dirty="0">
                <a:latin typeface="微软雅黑" panose="020B0503020204020204" pitchFamily="34" charset="-122"/>
                <a:ea typeface="微软雅黑" panose="020B0503020204020204" pitchFamily="34" charset="-122"/>
                <a:sym typeface="Candara" panose="020E0502030303020204" pitchFamily="34" charset="0"/>
              </a:rPr>
              <a:t>GGV</a:t>
            </a:r>
            <a:r>
              <a:rPr lang="zh-CN" altLang="en-US" dirty="0">
                <a:latin typeface="微软雅黑" panose="020B0503020204020204" pitchFamily="34" charset="-122"/>
                <a:ea typeface="微软雅黑" panose="020B0503020204020204" pitchFamily="34" charset="-122"/>
                <a:sym typeface="Candara" panose="020E0502030303020204" pitchFamily="34" charset="0"/>
              </a:rPr>
              <a:t>纪源资本、真格基金、乐博资本、东方富海跟投</a:t>
            </a:r>
          </a:p>
        </p:txBody>
      </p:sp>
      <p:pic>
        <p:nvPicPr>
          <p:cNvPr id="4" name="图片 3"/>
          <p:cNvPicPr>
            <a:picLocks noChangeAspect="1"/>
          </p:cNvPicPr>
          <p:nvPr/>
        </p:nvPicPr>
        <p:blipFill>
          <a:blip r:embed="rId2"/>
          <a:stretch>
            <a:fillRect/>
          </a:stretch>
        </p:blipFill>
        <p:spPr>
          <a:xfrm>
            <a:off x="2081344" y="3683378"/>
            <a:ext cx="6990476" cy="1638095"/>
          </a:xfrm>
          <a:prstGeom prst="rect">
            <a:avLst/>
          </a:prstGeom>
        </p:spPr>
      </p:pic>
    </p:spTree>
    <p:extLst>
      <p:ext uri="{BB962C8B-B14F-4D97-AF65-F5344CB8AC3E}">
        <p14:creationId xmlns:p14="http://schemas.microsoft.com/office/powerpoint/2010/main" val="163158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26</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日，英特尔向中国上海的一家无人机公司</a:t>
            </a:r>
            <a:r>
              <a:rPr lang="en-US" altLang="zh-CN" dirty="0">
                <a:latin typeface="微软雅黑" panose="020B0503020204020204" pitchFamily="34" charset="-122"/>
                <a:ea typeface="微软雅黑" panose="020B0503020204020204" pitchFamily="34" charset="-122"/>
                <a:sym typeface="Candara" panose="020E0502030303020204" pitchFamily="34" charset="0"/>
              </a:rPr>
              <a:t>Yuneec</a:t>
            </a:r>
            <a:r>
              <a:rPr lang="zh-CN" altLang="en-US" dirty="0">
                <a:latin typeface="微软雅黑" panose="020B0503020204020204" pitchFamily="34" charset="-122"/>
                <a:ea typeface="微软雅黑" panose="020B0503020204020204" pitchFamily="34" charset="-122"/>
                <a:sym typeface="Candara" panose="020E0502030303020204" pitchFamily="34" charset="0"/>
              </a:rPr>
              <a:t>投资了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6000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万美元，意图加快商用无人机市场布局</a:t>
            </a:r>
          </a:p>
        </p:txBody>
      </p:sp>
      <p:pic>
        <p:nvPicPr>
          <p:cNvPr id="4" name="图片 3"/>
          <p:cNvPicPr>
            <a:picLocks noChangeAspect="1"/>
          </p:cNvPicPr>
          <p:nvPr/>
        </p:nvPicPr>
        <p:blipFill>
          <a:blip r:embed="rId2"/>
          <a:stretch>
            <a:fillRect/>
          </a:stretch>
        </p:blipFill>
        <p:spPr>
          <a:xfrm>
            <a:off x="798512" y="2911693"/>
            <a:ext cx="3132777" cy="2101410"/>
          </a:xfrm>
          <a:prstGeom prst="rect">
            <a:avLst/>
          </a:prstGeom>
        </p:spPr>
      </p:pic>
      <p:pic>
        <p:nvPicPr>
          <p:cNvPr id="5" name="图片 4"/>
          <p:cNvPicPr>
            <a:picLocks noChangeAspect="1"/>
          </p:cNvPicPr>
          <p:nvPr/>
        </p:nvPicPr>
        <p:blipFill>
          <a:blip r:embed="rId3"/>
          <a:stretch>
            <a:fillRect/>
          </a:stretch>
        </p:blipFill>
        <p:spPr>
          <a:xfrm>
            <a:off x="3931289" y="2911693"/>
            <a:ext cx="7028446" cy="2101410"/>
          </a:xfrm>
          <a:prstGeom prst="rect">
            <a:avLst/>
          </a:prstGeom>
        </p:spPr>
      </p:pic>
    </p:spTree>
    <p:extLst>
      <p:ext uri="{BB962C8B-B14F-4D97-AF65-F5344CB8AC3E}">
        <p14:creationId xmlns:p14="http://schemas.microsoft.com/office/powerpoint/2010/main" val="989494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Inspire 1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，相机升级为禅思</a:t>
            </a:r>
            <a:r>
              <a:rPr lang="en-US" altLang="zh-CN" dirty="0">
                <a:latin typeface="微软雅黑" panose="020B0503020204020204" pitchFamily="34" charset="-122"/>
                <a:ea typeface="微软雅黑" panose="020B0503020204020204" pitchFamily="34" charset="-122"/>
                <a:sym typeface="Candara" panose="020E0502030303020204" pitchFamily="34" charset="0"/>
              </a:rPr>
              <a:t>X5</a:t>
            </a:r>
            <a:r>
              <a:rPr lang="zh-CN" altLang="en-US" dirty="0">
                <a:latin typeface="微软雅黑" panose="020B0503020204020204" pitchFamily="34" charset="-122"/>
                <a:ea typeface="微软雅黑" panose="020B0503020204020204" pitchFamily="34" charset="-122"/>
                <a:sym typeface="Candara" panose="020E0502030303020204" pitchFamily="34" charset="0"/>
              </a:rPr>
              <a:t>，禅思</a:t>
            </a:r>
            <a:r>
              <a:rPr lang="en-US" altLang="zh-CN" dirty="0">
                <a:latin typeface="微软雅黑" panose="020B0503020204020204" pitchFamily="34" charset="-122"/>
                <a:ea typeface="微软雅黑" panose="020B0503020204020204" pitchFamily="34" charset="-122"/>
                <a:sym typeface="Candara" panose="020E0502030303020204" pitchFamily="34" charset="0"/>
              </a:rPr>
              <a:t>X5</a:t>
            </a:r>
            <a:r>
              <a:rPr lang="zh-CN" altLang="en-US" dirty="0">
                <a:latin typeface="微软雅黑" panose="020B0503020204020204" pitchFamily="34" charset="-122"/>
                <a:ea typeface="微软雅黑" panose="020B0503020204020204" pitchFamily="34" charset="-122"/>
                <a:sym typeface="Candara" panose="020E0502030303020204" pitchFamily="34" charset="0"/>
              </a:rPr>
              <a:t>系列是专为航拍设计的微型相机，能拍摄高画质</a:t>
            </a:r>
            <a:r>
              <a:rPr lang="en-US" altLang="zh-CN" dirty="0">
                <a:latin typeface="微软雅黑" panose="020B0503020204020204" pitchFamily="34" charset="-122"/>
                <a:ea typeface="微软雅黑" panose="020B0503020204020204" pitchFamily="34" charset="-122"/>
                <a:sym typeface="Candara" panose="020E0502030303020204" pitchFamily="34" charset="0"/>
              </a:rPr>
              <a:t>4K</a:t>
            </a:r>
            <a:r>
              <a:rPr lang="zh-CN" altLang="en-US" dirty="0">
                <a:latin typeface="微软雅黑" panose="020B0503020204020204" pitchFamily="34" charset="-122"/>
                <a:ea typeface="微软雅黑" panose="020B0503020204020204" pitchFamily="34" charset="-122"/>
                <a:sym typeface="Candara" panose="020E0502030303020204" pitchFamily="34" charset="0"/>
              </a:rPr>
              <a:t>视频和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1600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万像素</a:t>
            </a:r>
            <a:r>
              <a:rPr lang="en-US" altLang="zh-CN" dirty="0">
                <a:latin typeface="微软雅黑" panose="020B0503020204020204" pitchFamily="34" charset="-122"/>
                <a:ea typeface="微软雅黑" panose="020B0503020204020204" pitchFamily="34" charset="-122"/>
                <a:sym typeface="Candara" panose="020E0502030303020204" pitchFamily="34" charset="0"/>
              </a:rPr>
              <a:t>DNG</a:t>
            </a:r>
            <a:r>
              <a:rPr lang="zh-CN" altLang="en-US" dirty="0">
                <a:latin typeface="微软雅黑" panose="020B0503020204020204" pitchFamily="34" charset="-122"/>
                <a:ea typeface="微软雅黑" panose="020B0503020204020204" pitchFamily="34" charset="-122"/>
                <a:sym typeface="Candara" panose="020E0502030303020204" pitchFamily="34" charset="0"/>
              </a:rPr>
              <a:t>无损格式的照片</a:t>
            </a:r>
          </a:p>
        </p:txBody>
      </p:sp>
      <p:pic>
        <p:nvPicPr>
          <p:cNvPr id="4" name="图片 3"/>
          <p:cNvPicPr>
            <a:picLocks noChangeAspect="1"/>
          </p:cNvPicPr>
          <p:nvPr/>
        </p:nvPicPr>
        <p:blipFill>
          <a:blip r:embed="rId2"/>
          <a:stretch>
            <a:fillRect/>
          </a:stretch>
        </p:blipFill>
        <p:spPr>
          <a:xfrm>
            <a:off x="2247745" y="2535462"/>
            <a:ext cx="6657673" cy="3335250"/>
          </a:xfrm>
          <a:prstGeom prst="rect">
            <a:avLst/>
          </a:prstGeom>
        </p:spPr>
      </p:pic>
    </p:spTree>
    <p:extLst>
      <p:ext uri="{BB962C8B-B14F-4D97-AF65-F5344CB8AC3E}">
        <p14:creationId xmlns:p14="http://schemas.microsoft.com/office/powerpoint/2010/main" val="3529808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月，我创建了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Filter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创新团队，主要致力于研究开发微型无人机系统，团队成员有龚志豪（飞控开发）、胡泽杰（</a:t>
            </a:r>
            <a:r>
              <a:rPr lang="en-US" altLang="zh-CN" dirty="0">
                <a:latin typeface="微软雅黑" panose="020B0503020204020204" pitchFamily="34" charset="-122"/>
                <a:ea typeface="微软雅黑" panose="020B0503020204020204" pitchFamily="34" charset="-122"/>
                <a:sym typeface="Candara" panose="020E0502030303020204" pitchFamily="34" charset="0"/>
              </a:rPr>
              <a:t>Android</a:t>
            </a:r>
            <a:r>
              <a:rPr lang="zh-CN" altLang="en-US" dirty="0">
                <a:latin typeface="微软雅黑" panose="020B0503020204020204" pitchFamily="34" charset="-122"/>
                <a:ea typeface="微软雅黑" panose="020B0503020204020204" pitchFamily="34" charset="-122"/>
                <a:sym typeface="Candara" panose="020E0502030303020204" pitchFamily="34" charset="0"/>
              </a:rPr>
              <a:t>端与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Web</a:t>
            </a:r>
            <a:r>
              <a:rPr lang="zh-CN" altLang="en-US" dirty="0">
                <a:latin typeface="微软雅黑" panose="020B0503020204020204" pitchFamily="34" charset="-122"/>
                <a:ea typeface="微软雅黑" panose="020B0503020204020204" pitchFamily="34" charset="-122"/>
                <a:sym typeface="Candara" panose="020E0502030303020204" pitchFamily="34" charset="0"/>
              </a:rPr>
              <a:t>）、王泽贤（机器学习），全部为原</a:t>
            </a:r>
            <a:r>
              <a:rPr lang="en-US" altLang="zh-CN" dirty="0">
                <a:latin typeface="微软雅黑" panose="020B0503020204020204" pitchFamily="34" charset="-122"/>
                <a:ea typeface="微软雅黑" panose="020B0503020204020204" pitchFamily="34" charset="-122"/>
                <a:sym typeface="Candara" panose="020E0502030303020204" pitchFamily="34" charset="0"/>
              </a:rPr>
              <a:t>SMIE</a:t>
            </a:r>
            <a:r>
              <a:rPr lang="zh-CN" altLang="en-US" dirty="0">
                <a:latin typeface="微软雅黑" panose="020B0503020204020204" pitchFamily="34" charset="-122"/>
                <a:ea typeface="微软雅黑" panose="020B0503020204020204" pitchFamily="34" charset="-122"/>
                <a:sym typeface="Candara" panose="020E0502030303020204" pitchFamily="34" charset="0"/>
              </a:rPr>
              <a:t>成员。并于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月成立</a:t>
            </a:r>
            <a:r>
              <a:rPr lang="en-US" altLang="zh-CN" dirty="0">
                <a:latin typeface="微软雅黑" panose="020B0503020204020204" pitchFamily="34" charset="-122"/>
                <a:ea typeface="微软雅黑" panose="020B0503020204020204" pitchFamily="34" charset="-122"/>
                <a:sym typeface="Candara" panose="020E0502030303020204" pitchFamily="34" charset="0"/>
              </a:rPr>
              <a:t>Filter Innovation Club</a:t>
            </a:r>
            <a:r>
              <a:rPr lang="zh-CN" altLang="en-US" dirty="0">
                <a:latin typeface="微软雅黑" panose="020B0503020204020204" pitchFamily="34" charset="-122"/>
                <a:ea typeface="微软雅黑" panose="020B0503020204020204" pitchFamily="34" charset="-122"/>
                <a:sym typeface="Candara" panose="020E0502030303020204" pitchFamily="34" charset="0"/>
              </a:rPr>
              <a:t>，目前有</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名核心成员，指导老师为陈龙老师，已经进行过</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次无人机算法讲解课程</a:t>
            </a:r>
          </a:p>
        </p:txBody>
      </p:sp>
    </p:spTree>
    <p:extLst>
      <p:ext uri="{BB962C8B-B14F-4D97-AF65-F5344CB8AC3E}">
        <p14:creationId xmlns:p14="http://schemas.microsoft.com/office/powerpoint/2010/main" val="3518637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MG-1</a:t>
            </a:r>
            <a:r>
              <a:rPr lang="zh-CN" altLang="en-US" dirty="0">
                <a:latin typeface="微软雅黑" panose="020B0503020204020204" pitchFamily="34" charset="-122"/>
                <a:ea typeface="微软雅黑" panose="020B0503020204020204" pitchFamily="34" charset="-122"/>
                <a:sym typeface="Candara" panose="020E0502030303020204" pitchFamily="34" charset="0"/>
              </a:rPr>
              <a:t>农业植保机，集成先进的飞控、可靠的内循环冷却系统、便携的折叠机身和操控简易的定制遥控器，飞行稳定，精准响应指令，作业操控便捷</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1480231" y="2451652"/>
            <a:ext cx="8192701" cy="3900935"/>
          </a:xfrm>
          <a:prstGeom prst="rect">
            <a:avLst/>
          </a:prstGeom>
        </p:spPr>
      </p:pic>
    </p:spTree>
    <p:extLst>
      <p:ext uri="{BB962C8B-B14F-4D97-AF65-F5344CB8AC3E}">
        <p14:creationId xmlns:p14="http://schemas.microsoft.com/office/powerpoint/2010/main" val="3935583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2006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年，还是香港科技大学的在读研究生汪滔在自己的宿舍里打造出了飞行控制器的原型产品，并携团队和技术参加了高交会，之后毅然决定</a:t>
            </a:r>
            <a:r>
              <a:rPr lang="zh-CN" altLang="en-US" b="1" dirty="0">
                <a:latin typeface="微软雅黑" panose="020B0503020204020204" pitchFamily="34" charset="-122"/>
                <a:ea typeface="微软雅黑" panose="020B0503020204020204" pitchFamily="34" charset="-122"/>
                <a:sym typeface="Candara" panose="020E0502030303020204" pitchFamily="34" charset="0"/>
              </a:rPr>
              <a:t>成立大疆创新公司</a:t>
            </a:r>
            <a:r>
              <a:rPr lang="zh-CN" altLang="en-US" dirty="0">
                <a:latin typeface="微软雅黑" panose="020B0503020204020204" pitchFamily="34" charset="-122"/>
                <a:ea typeface="微软雅黑" panose="020B0503020204020204" pitchFamily="34" charset="-122"/>
                <a:sym typeface="Candara" panose="020E0502030303020204" pitchFamily="34" charset="0"/>
              </a:rPr>
              <a:t>。于是他跟两位同学来到了深圳这个制造业中心，把一套三居室的公寓作为工作室，资金来自汪涛剩余的大学奖学金。这时他们的主要产品是小型直升机飞行控制系统，以</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万元一套这样的价格销售给大学和国有电力公司这样的客户。这些小订单让汪涛得以维持一个小小的员工团队，而他自己和其他香港科技大学的同窗则依靠他们剩余的大学奖学金生活</a:t>
            </a:r>
          </a:p>
          <a:p>
            <a:endParaRPr lang="zh-CN" altLang="en-US" dirty="0">
              <a:latin typeface="微软雅黑" panose="020B0503020204020204" pitchFamily="34" charset="-122"/>
              <a:ea typeface="微软雅黑" panose="020B0503020204020204" pitchFamily="34" charset="-122"/>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751" y="3890068"/>
            <a:ext cx="5358705" cy="256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3"/>
          <a:stretch>
            <a:fillRect/>
          </a:stretch>
        </p:blipFill>
        <p:spPr>
          <a:xfrm>
            <a:off x="7266895" y="4126869"/>
            <a:ext cx="2349891" cy="2060268"/>
          </a:xfrm>
          <a:prstGeom prst="rect">
            <a:avLst/>
          </a:prstGeom>
        </p:spPr>
      </p:pic>
    </p:spTree>
    <p:extLst>
      <p:ext uri="{BB962C8B-B14F-4D97-AF65-F5344CB8AC3E}">
        <p14:creationId xmlns:p14="http://schemas.microsoft.com/office/powerpoint/2010/main" val="3879765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Intel</a:t>
            </a:r>
            <a:r>
              <a:rPr lang="zh-CN" altLang="en-US" dirty="0">
                <a:latin typeface="微软雅黑" panose="020B0503020204020204" pitchFamily="34" charset="-122"/>
                <a:ea typeface="微软雅黑" panose="020B0503020204020204" pitchFamily="34" charset="-122"/>
                <a:sym typeface="Candara" panose="020E0502030303020204" pitchFamily="34" charset="0"/>
              </a:rPr>
              <a:t>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Yuneec</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公司联合推出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Typhoon H</a:t>
            </a:r>
            <a:r>
              <a:rPr lang="zh-CN" altLang="en-US" dirty="0">
                <a:latin typeface="微软雅黑" panose="020B0503020204020204" pitchFamily="34" charset="-122"/>
                <a:ea typeface="微软雅黑" panose="020B0503020204020204" pitchFamily="34" charset="-122"/>
                <a:sym typeface="Candara" panose="020E0502030303020204" pitchFamily="34" charset="0"/>
              </a:rPr>
              <a:t>自动壁障无人机，可以通过图像场景识别实现自动避障飞行，还支持防撞，可以在遭遇碰撞的瞬间收缩机翼保护机身</a:t>
            </a:r>
          </a:p>
        </p:txBody>
      </p:sp>
      <p:pic>
        <p:nvPicPr>
          <p:cNvPr id="4" name="图片 3"/>
          <p:cNvPicPr>
            <a:picLocks noChangeAspect="1"/>
          </p:cNvPicPr>
          <p:nvPr/>
        </p:nvPicPr>
        <p:blipFill>
          <a:blip r:embed="rId2"/>
          <a:stretch>
            <a:fillRect/>
          </a:stretch>
        </p:blipFill>
        <p:spPr>
          <a:xfrm>
            <a:off x="2409915" y="2679054"/>
            <a:ext cx="6333333" cy="3695238"/>
          </a:xfrm>
          <a:prstGeom prst="rect">
            <a:avLst/>
          </a:prstGeom>
        </p:spPr>
      </p:pic>
    </p:spTree>
    <p:extLst>
      <p:ext uri="{BB962C8B-B14F-4D97-AF65-F5344CB8AC3E}">
        <p14:creationId xmlns:p14="http://schemas.microsoft.com/office/powerpoint/2010/main" val="3988090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深圳零度发布了首款自动避障的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XPLORER 2</a:t>
            </a:r>
            <a:r>
              <a:rPr lang="zh-CN" altLang="en-US" dirty="0">
                <a:latin typeface="微软雅黑" panose="020B0503020204020204" pitchFamily="34" charset="-122"/>
                <a:ea typeface="微软雅黑" panose="020B0503020204020204" pitchFamily="34" charset="-122"/>
                <a:sym typeface="Candara" panose="020E0502030303020204" pitchFamily="34" charset="0"/>
              </a:rPr>
              <a:t>无人机</a:t>
            </a:r>
          </a:p>
        </p:txBody>
      </p:sp>
      <p:pic>
        <p:nvPicPr>
          <p:cNvPr id="4" name="图片 3"/>
          <p:cNvPicPr>
            <a:picLocks noChangeAspect="1"/>
          </p:cNvPicPr>
          <p:nvPr/>
        </p:nvPicPr>
        <p:blipFill>
          <a:blip r:embed="rId2"/>
          <a:stretch>
            <a:fillRect/>
          </a:stretch>
        </p:blipFill>
        <p:spPr>
          <a:xfrm>
            <a:off x="2992923" y="2290619"/>
            <a:ext cx="5167317" cy="3343558"/>
          </a:xfrm>
          <a:prstGeom prst="rect">
            <a:avLst/>
          </a:prstGeom>
        </p:spPr>
      </p:pic>
    </p:spTree>
    <p:extLst>
      <p:ext uri="{BB962C8B-B14F-4D97-AF65-F5344CB8AC3E}">
        <p14:creationId xmlns:p14="http://schemas.microsoft.com/office/powerpoint/2010/main" val="355374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腾讯与深圳零度、高通合作推出全新的智能无人机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YING</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，这款无人机产品具备可折叠悬臂，完全基于手机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App</a:t>
            </a:r>
            <a:r>
              <a:rPr lang="zh-CN" altLang="en-US" dirty="0">
                <a:latin typeface="微软雅黑" panose="020B0503020204020204" pitchFamily="34" charset="-122"/>
                <a:ea typeface="微软雅黑" panose="020B0503020204020204" pitchFamily="34" charset="-122"/>
                <a:sym typeface="Candara" panose="020E0502030303020204" pitchFamily="34" charset="0"/>
              </a:rPr>
              <a:t>操作，通过体感、触控以及自动跟随等智能化操作</a:t>
            </a:r>
          </a:p>
        </p:txBody>
      </p:sp>
      <p:pic>
        <p:nvPicPr>
          <p:cNvPr id="5" name="图片 4"/>
          <p:cNvPicPr>
            <a:picLocks noChangeAspect="1"/>
          </p:cNvPicPr>
          <p:nvPr/>
        </p:nvPicPr>
        <p:blipFill>
          <a:blip r:embed="rId2"/>
          <a:stretch>
            <a:fillRect/>
          </a:stretch>
        </p:blipFill>
        <p:spPr>
          <a:xfrm>
            <a:off x="3877170" y="2806632"/>
            <a:ext cx="3398823" cy="3293871"/>
          </a:xfrm>
          <a:prstGeom prst="rect">
            <a:avLst/>
          </a:prstGeom>
        </p:spPr>
      </p:pic>
    </p:spTree>
    <p:extLst>
      <p:ext uri="{BB962C8B-B14F-4D97-AF65-F5344CB8AC3E}">
        <p14:creationId xmlns:p14="http://schemas.microsoft.com/office/powerpoint/2010/main" val="3535550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法国公司</a:t>
            </a:r>
            <a:r>
              <a:rPr lang="en-US" altLang="zh-CN" dirty="0">
                <a:latin typeface="微软雅黑" panose="020B0503020204020204" pitchFamily="34" charset="-122"/>
                <a:ea typeface="微软雅黑" panose="020B0503020204020204" pitchFamily="34" charset="-122"/>
                <a:sym typeface="Candara" panose="020E0502030303020204" pitchFamily="34" charset="0"/>
              </a:rPr>
              <a:t>Parrot</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Disco</a:t>
            </a:r>
            <a:r>
              <a:rPr lang="zh-CN" altLang="en-US" dirty="0">
                <a:latin typeface="微软雅黑" panose="020B0503020204020204" pitchFamily="34" charset="-122"/>
                <a:ea typeface="微软雅黑" panose="020B0503020204020204" pitchFamily="34" charset="-122"/>
                <a:sym typeface="Candara" panose="020E0502030303020204" pitchFamily="34" charset="0"/>
              </a:rPr>
              <a:t>固定翼无人机，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Disco</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最高速度每小时</a:t>
            </a:r>
            <a:r>
              <a:rPr lang="en-US" altLang="zh-CN" dirty="0">
                <a:latin typeface="微软雅黑" panose="020B0503020204020204" pitchFamily="34" charset="-122"/>
                <a:ea typeface="微软雅黑" panose="020B0503020204020204" pitchFamily="34" charset="-122"/>
                <a:sym typeface="Candara" panose="020E0502030303020204" pitchFamily="34" charset="0"/>
              </a:rPr>
              <a:t>80</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公里，续航时间为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45</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a:t>
            </a:r>
          </a:p>
        </p:txBody>
      </p:sp>
      <p:pic>
        <p:nvPicPr>
          <p:cNvPr id="4" name="图片 3"/>
          <p:cNvPicPr>
            <a:picLocks noChangeAspect="1"/>
          </p:cNvPicPr>
          <p:nvPr/>
        </p:nvPicPr>
        <p:blipFill>
          <a:blip r:embed="rId2"/>
          <a:stretch>
            <a:fillRect/>
          </a:stretch>
        </p:blipFill>
        <p:spPr>
          <a:xfrm>
            <a:off x="1499163" y="2801094"/>
            <a:ext cx="8154837" cy="2870836"/>
          </a:xfrm>
          <a:prstGeom prst="rect">
            <a:avLst/>
          </a:prstGeom>
        </p:spPr>
      </p:pic>
    </p:spTree>
    <p:extLst>
      <p:ext uri="{BB962C8B-B14F-4D97-AF65-F5344CB8AC3E}">
        <p14:creationId xmlns:p14="http://schemas.microsoft.com/office/powerpoint/2010/main" val="1347751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亿航公司发布世界上首款载人无人机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——EHANG 184</a:t>
            </a:r>
            <a:r>
              <a:rPr lang="zh-CN" altLang="en-US" dirty="0">
                <a:latin typeface="微软雅黑" panose="020B0503020204020204" pitchFamily="34" charset="-122"/>
                <a:ea typeface="微软雅黑" panose="020B0503020204020204" pitchFamily="34" charset="-122"/>
                <a:sym typeface="Candara" panose="020E0502030303020204" pitchFamily="34" charset="0"/>
              </a:rPr>
              <a:t>，该无人机可以乘载一位</a:t>
            </a:r>
            <a:r>
              <a:rPr lang="en-US" altLang="zh-CN" dirty="0">
                <a:latin typeface="微软雅黑" panose="020B0503020204020204" pitchFamily="34" charset="-122"/>
                <a:ea typeface="微软雅黑" panose="020B0503020204020204" pitchFamily="34" charset="-122"/>
                <a:sym typeface="Candara" panose="020E0502030303020204" pitchFamily="34" charset="0"/>
              </a:rPr>
              <a:t>239</a:t>
            </a:r>
            <a:r>
              <a:rPr lang="zh-CN" altLang="en-US" dirty="0">
                <a:latin typeface="微软雅黑" panose="020B0503020204020204" pitchFamily="34" charset="-122"/>
                <a:ea typeface="微软雅黑" panose="020B0503020204020204" pitchFamily="34" charset="-122"/>
                <a:sym typeface="Candara" panose="020E0502030303020204" pitchFamily="34" charset="0"/>
              </a:rPr>
              <a:t>斤的乘客，飞行高度可达</a:t>
            </a:r>
            <a:r>
              <a:rPr lang="en-US" altLang="zh-CN" dirty="0">
                <a:latin typeface="微软雅黑" panose="020B0503020204020204" pitchFamily="34" charset="-122"/>
                <a:ea typeface="微软雅黑" panose="020B0503020204020204" pitchFamily="34" charset="-122"/>
                <a:sym typeface="Candara" panose="020E0502030303020204" pitchFamily="34" charset="0"/>
              </a:rPr>
              <a:t>3499</a:t>
            </a:r>
            <a:r>
              <a:rPr lang="zh-CN" altLang="en-US" dirty="0">
                <a:latin typeface="微软雅黑" panose="020B0503020204020204" pitchFamily="34" charset="-122"/>
                <a:ea typeface="微软雅黑" panose="020B0503020204020204" pitchFamily="34" charset="-122"/>
                <a:sym typeface="Candara" panose="020E0502030303020204" pitchFamily="34" charset="0"/>
              </a:rPr>
              <a:t>米</a:t>
            </a:r>
          </a:p>
        </p:txBody>
      </p:sp>
      <p:pic>
        <p:nvPicPr>
          <p:cNvPr id="5" name="图片 4"/>
          <p:cNvPicPr>
            <a:picLocks noChangeAspect="1"/>
          </p:cNvPicPr>
          <p:nvPr/>
        </p:nvPicPr>
        <p:blipFill>
          <a:blip r:embed="rId2"/>
          <a:stretch>
            <a:fillRect/>
          </a:stretch>
        </p:blipFill>
        <p:spPr>
          <a:xfrm>
            <a:off x="2795629" y="2581445"/>
            <a:ext cx="5561905" cy="2761905"/>
          </a:xfrm>
          <a:prstGeom prst="rect">
            <a:avLst/>
          </a:prstGeom>
        </p:spPr>
      </p:pic>
    </p:spTree>
    <p:extLst>
      <p:ext uri="{BB962C8B-B14F-4D97-AF65-F5344CB8AC3E}">
        <p14:creationId xmlns:p14="http://schemas.microsoft.com/office/powerpoint/2010/main" val="3897365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德国公司</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Volocopter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首次无人机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VC200</a:t>
            </a:r>
            <a:r>
              <a:rPr lang="zh-CN" altLang="en-US" dirty="0">
                <a:latin typeface="微软雅黑" panose="020B0503020204020204" pitchFamily="34" charset="-122"/>
                <a:ea typeface="微软雅黑" panose="020B0503020204020204" pitchFamily="34" charset="-122"/>
                <a:sym typeface="Candara" panose="020E0502030303020204" pitchFamily="34" charset="0"/>
              </a:rPr>
              <a:t>载人试飞成功，该无人机为纯电动无人机，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18</a:t>
            </a:r>
            <a:r>
              <a:rPr lang="zh-CN" altLang="en-US" dirty="0">
                <a:latin typeface="微软雅黑" panose="020B0503020204020204" pitchFamily="34" charset="-122"/>
                <a:ea typeface="微软雅黑" panose="020B0503020204020204" pitchFamily="34" charset="-122"/>
                <a:sym typeface="Candara" panose="020E0502030303020204" pitchFamily="34" charset="0"/>
              </a:rPr>
              <a:t>旋翼设计</a:t>
            </a:r>
          </a:p>
        </p:txBody>
      </p:sp>
      <p:pic>
        <p:nvPicPr>
          <p:cNvPr id="4" name="图片 3"/>
          <p:cNvPicPr>
            <a:picLocks noChangeAspect="1"/>
          </p:cNvPicPr>
          <p:nvPr/>
        </p:nvPicPr>
        <p:blipFill>
          <a:blip r:embed="rId2"/>
          <a:stretch>
            <a:fillRect/>
          </a:stretch>
        </p:blipFill>
        <p:spPr>
          <a:xfrm>
            <a:off x="1357534" y="2290969"/>
            <a:ext cx="8438095" cy="3342857"/>
          </a:xfrm>
          <a:prstGeom prst="rect">
            <a:avLst/>
          </a:prstGeom>
        </p:spPr>
      </p:pic>
    </p:spTree>
    <p:extLst>
      <p:ext uri="{BB962C8B-B14F-4D97-AF65-F5344CB8AC3E}">
        <p14:creationId xmlns:p14="http://schemas.microsoft.com/office/powerpoint/2010/main" val="3314367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VC200</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的原型机</a:t>
            </a:r>
          </a:p>
        </p:txBody>
      </p:sp>
      <p:pic>
        <p:nvPicPr>
          <p:cNvPr id="4" name="图片 3"/>
          <p:cNvPicPr>
            <a:picLocks noChangeAspect="1"/>
          </p:cNvPicPr>
          <p:nvPr/>
        </p:nvPicPr>
        <p:blipFill>
          <a:blip r:embed="rId2"/>
          <a:stretch>
            <a:fillRect/>
          </a:stretch>
        </p:blipFill>
        <p:spPr>
          <a:xfrm>
            <a:off x="1918477" y="2342077"/>
            <a:ext cx="7316210" cy="3240642"/>
          </a:xfrm>
          <a:prstGeom prst="rect">
            <a:avLst/>
          </a:prstGeom>
        </p:spPr>
      </p:pic>
    </p:spTree>
    <p:extLst>
      <p:ext uri="{BB962C8B-B14F-4D97-AF65-F5344CB8AC3E}">
        <p14:creationId xmlns:p14="http://schemas.microsoft.com/office/powerpoint/2010/main" val="2717772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a:latin typeface="微软雅黑" panose="020B0503020204020204" pitchFamily="34" charset="-122"/>
                <a:ea typeface="微软雅黑" panose="020B0503020204020204" pitchFamily="34" charset="-122"/>
                <a:sym typeface="Candara" panose="020E0502030303020204" pitchFamily="34" charset="0"/>
              </a:rPr>
              <a:t>CES</a:t>
            </a:r>
            <a:r>
              <a:rPr lang="zh-CN" altLang="en-US" dirty="0">
                <a:latin typeface="微软雅黑" panose="020B0503020204020204" pitchFamily="34" charset="-122"/>
                <a:ea typeface="微软雅黑" panose="020B0503020204020204" pitchFamily="34" charset="-122"/>
                <a:sym typeface="Candara" panose="020E0502030303020204" pitchFamily="34" charset="0"/>
              </a:rPr>
              <a:t>之后发布最新一代无人机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——Phantom4</a:t>
            </a:r>
            <a:r>
              <a:rPr lang="zh-CN" altLang="en-US" dirty="0">
                <a:latin typeface="微软雅黑" panose="020B0503020204020204" pitchFamily="34" charset="-122"/>
                <a:ea typeface="微软雅黑" panose="020B0503020204020204" pitchFamily="34" charset="-122"/>
                <a:sym typeface="Candara" panose="020E0502030303020204" pitchFamily="34" charset="0"/>
              </a:rPr>
              <a:t>，该无人机集合</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项黑科技，包括视觉追踪、前视障碍物感知、视觉下定位、指点飞行、运动模式等</a:t>
            </a:r>
          </a:p>
        </p:txBody>
      </p:sp>
      <p:pic>
        <p:nvPicPr>
          <p:cNvPr id="4" name="图片 3"/>
          <p:cNvPicPr>
            <a:picLocks noChangeAspect="1"/>
          </p:cNvPicPr>
          <p:nvPr/>
        </p:nvPicPr>
        <p:blipFill>
          <a:blip r:embed="rId2"/>
          <a:stretch>
            <a:fillRect/>
          </a:stretch>
        </p:blipFill>
        <p:spPr>
          <a:xfrm>
            <a:off x="1886106" y="2500137"/>
            <a:ext cx="7380952" cy="3819048"/>
          </a:xfrm>
          <a:prstGeom prst="rect">
            <a:avLst/>
          </a:prstGeom>
        </p:spPr>
      </p:pic>
    </p:spTree>
    <p:extLst>
      <p:ext uri="{BB962C8B-B14F-4D97-AF65-F5344CB8AC3E}">
        <p14:creationId xmlns:p14="http://schemas.microsoft.com/office/powerpoint/2010/main" val="1588485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零零无限发布了一款便携式无人机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Hover Camera</a:t>
            </a:r>
            <a:r>
              <a:rPr lang="zh-CN" altLang="en-US" dirty="0">
                <a:latin typeface="微软雅黑" panose="020B0503020204020204" pitchFamily="34" charset="-122"/>
                <a:ea typeface="微软雅黑" panose="020B0503020204020204" pitchFamily="34" charset="-122"/>
                <a:sym typeface="Candara" panose="020E0502030303020204" pitchFamily="34" charset="0"/>
              </a:rPr>
              <a:t>，官方宣称是结合了最先进的人工智能和小型飞行机器人科技的无人机</a:t>
            </a:r>
          </a:p>
        </p:txBody>
      </p:sp>
      <p:pic>
        <p:nvPicPr>
          <p:cNvPr id="4" name="图片 3"/>
          <p:cNvPicPr>
            <a:picLocks noChangeAspect="1"/>
          </p:cNvPicPr>
          <p:nvPr/>
        </p:nvPicPr>
        <p:blipFill>
          <a:blip r:embed="rId2"/>
          <a:stretch>
            <a:fillRect/>
          </a:stretch>
        </p:blipFill>
        <p:spPr>
          <a:xfrm>
            <a:off x="2052332" y="2478985"/>
            <a:ext cx="7048500" cy="3543300"/>
          </a:xfrm>
          <a:prstGeom prst="rect">
            <a:avLst/>
          </a:prstGeom>
        </p:spPr>
      </p:pic>
    </p:spTree>
    <p:extLst>
      <p:ext uri="{BB962C8B-B14F-4D97-AF65-F5344CB8AC3E}">
        <p14:creationId xmlns:p14="http://schemas.microsoft.com/office/powerpoint/2010/main" val="1194037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A3</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a:t>
            </a:r>
            <a:r>
              <a:rPr lang="en-US" altLang="zh-CN" dirty="0">
                <a:latin typeface="微软雅黑" panose="020B0503020204020204" pitchFamily="34" charset="-122"/>
                <a:ea typeface="微软雅黑" panose="020B0503020204020204" pitchFamily="34" charset="-122"/>
                <a:sym typeface="Candara" panose="020E0502030303020204" pitchFamily="34" charset="0"/>
              </a:rPr>
              <a:t>A3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配备三套</a:t>
            </a:r>
            <a:r>
              <a:rPr lang="en-US" altLang="zh-CN" dirty="0">
                <a:latin typeface="微软雅黑" panose="020B0503020204020204" pitchFamily="34" charset="-122"/>
                <a:ea typeface="微软雅黑" panose="020B0503020204020204" pitchFamily="34" charset="-122"/>
                <a:sym typeface="Candara" panose="020E0502030303020204" pitchFamily="34" charset="0"/>
              </a:rPr>
              <a:t>IMU</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GNSS</a:t>
            </a:r>
            <a:r>
              <a:rPr lang="zh-CN" altLang="en-US" dirty="0">
                <a:latin typeface="微软雅黑" panose="020B0503020204020204" pitchFamily="34" charset="-122"/>
                <a:ea typeface="微软雅黑" panose="020B0503020204020204" pitchFamily="34" charset="-122"/>
                <a:sym typeface="Candara" panose="020E0502030303020204" pitchFamily="34" charset="0"/>
              </a:rPr>
              <a:t>模块，配合软件解析余度实现</a:t>
            </a:r>
            <a:r>
              <a:rPr lang="en-US" altLang="zh-CN" dirty="0">
                <a:latin typeface="微软雅黑" panose="020B0503020204020204" pitchFamily="34" charset="-122"/>
                <a:ea typeface="微软雅黑" panose="020B0503020204020204" pitchFamily="34" charset="-122"/>
                <a:sym typeface="Candara" panose="020E0502030303020204" pitchFamily="34" charset="0"/>
              </a:rPr>
              <a:t>6</a:t>
            </a:r>
            <a:r>
              <a:rPr lang="zh-CN" altLang="en-US" dirty="0">
                <a:latin typeface="微软雅黑" panose="020B0503020204020204" pitchFamily="34" charset="-122"/>
                <a:ea typeface="微软雅黑" panose="020B0503020204020204" pitchFamily="34" charset="-122"/>
                <a:sym typeface="Candara" panose="020E0502030303020204" pitchFamily="34" charset="0"/>
              </a:rPr>
              <a:t>路冗余导航系统。在飞行中，系统通过先进的软件诊断算法对三套</a:t>
            </a:r>
            <a:r>
              <a:rPr lang="en-US" altLang="zh-CN" dirty="0">
                <a:latin typeface="微软雅黑" panose="020B0503020204020204" pitchFamily="34" charset="-122"/>
                <a:ea typeface="微软雅黑" panose="020B0503020204020204" pitchFamily="34" charset="-122"/>
                <a:sym typeface="Candara" panose="020E0502030303020204" pitchFamily="34" charset="0"/>
              </a:rPr>
              <a:t>GNSS</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IMU</a:t>
            </a:r>
            <a:r>
              <a:rPr lang="zh-CN" altLang="en-US" dirty="0">
                <a:latin typeface="微软雅黑" panose="020B0503020204020204" pitchFamily="34" charset="-122"/>
                <a:ea typeface="微软雅黑" panose="020B0503020204020204" pitchFamily="34" charset="-122"/>
                <a:sym typeface="Candara" panose="020E0502030303020204" pitchFamily="34" charset="0"/>
              </a:rPr>
              <a:t>数据进行实时监控，当导航系统中的传感器出现异常时，系统立即切换至另一套传感器，以保障可靠稳定的飞行表现</a:t>
            </a:r>
          </a:p>
        </p:txBody>
      </p:sp>
      <p:pic>
        <p:nvPicPr>
          <p:cNvPr id="4" name="图片 3"/>
          <p:cNvPicPr>
            <a:picLocks noChangeAspect="1"/>
          </p:cNvPicPr>
          <p:nvPr/>
        </p:nvPicPr>
        <p:blipFill>
          <a:blip r:embed="rId2"/>
          <a:stretch>
            <a:fillRect/>
          </a:stretch>
        </p:blipFill>
        <p:spPr>
          <a:xfrm>
            <a:off x="2846069" y="3091723"/>
            <a:ext cx="5461026" cy="3131715"/>
          </a:xfrm>
          <a:prstGeom prst="rect">
            <a:avLst/>
          </a:prstGeom>
        </p:spPr>
      </p:pic>
    </p:spTree>
    <p:extLst>
      <p:ext uri="{BB962C8B-B14F-4D97-AF65-F5344CB8AC3E}">
        <p14:creationId xmlns:p14="http://schemas.microsoft.com/office/powerpoint/2010/main" val="37571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2007</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月，克里斯</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安德森用乐高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Mindstorm</a:t>
            </a:r>
            <a:r>
              <a:rPr lang="zh-CN" altLang="en-US" dirty="0">
                <a:latin typeface="微软雅黑" panose="020B0503020204020204" pitchFamily="34" charset="-122"/>
                <a:ea typeface="微软雅黑" panose="020B0503020204020204" pitchFamily="34" charset="-122"/>
                <a:sym typeface="Candara" panose="020E0502030303020204" pitchFamily="34" charset="0"/>
              </a:rPr>
              <a:t>搭建无人机时，建立了 </a:t>
            </a:r>
            <a:r>
              <a:rPr lang="en-US" altLang="zh-CN" dirty="0">
                <a:latin typeface="微软雅黑" panose="020B0503020204020204" pitchFamily="34" charset="-122"/>
                <a:ea typeface="微软雅黑" panose="020B0503020204020204" pitchFamily="34" charset="-122"/>
                <a:sym typeface="Candara" panose="020E0502030303020204" pitchFamily="34" charset="0"/>
              </a:rPr>
              <a:t>DIYDrones.com</a:t>
            </a:r>
            <a:r>
              <a:rPr lang="zh-CN" altLang="en-US" dirty="0">
                <a:latin typeface="微软雅黑" panose="020B0503020204020204" pitchFamily="34" charset="-122"/>
                <a:ea typeface="微软雅黑" panose="020B0503020204020204" pitchFamily="34" charset="-122"/>
                <a:sym typeface="Candara" panose="020E0502030303020204" pitchFamily="34" charset="0"/>
              </a:rPr>
              <a:t>（目前最活跃的四轴飞行器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无人机社区）</a:t>
            </a:r>
          </a:p>
          <a:p>
            <a:endParaRPr lang="zh-CN" altLang="en-US" dirty="0">
              <a:latin typeface="微软雅黑" panose="020B0503020204020204" pitchFamily="34" charset="-122"/>
              <a:ea typeface="微软雅黑" panose="020B0503020204020204" pitchFamily="34" charset="-122"/>
            </a:endParaRPr>
          </a:p>
        </p:txBody>
      </p:sp>
      <p:pic>
        <p:nvPicPr>
          <p:cNvPr id="5" name="Picture 6" descr="http://cdn.oszine.com/wp-content/uploads/2015/09/changer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724" y="2536166"/>
            <a:ext cx="2157325" cy="28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101461" y="3500733"/>
            <a:ext cx="5042539"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sym typeface="Candara" panose="020E0502030303020204" pitchFamily="34" charset="0"/>
              </a:rPr>
              <a:t>克里斯</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安德森（</a:t>
            </a:r>
            <a:r>
              <a:rPr lang="en-US" altLang="zh-CN" dirty="0">
                <a:latin typeface="微软雅黑" panose="020B0503020204020204" pitchFamily="34" charset="-122"/>
                <a:ea typeface="微软雅黑" panose="020B0503020204020204" pitchFamily="34" charset="-122"/>
                <a:sym typeface="Candara" panose="020E0502030303020204" pitchFamily="34" charset="0"/>
              </a:rPr>
              <a:t>Chris Anderson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），前</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连线</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主编，著有</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长尾理论</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创客：新工业革命</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等畅销书。创客运动的积极倡导者和领袖级人物。</a:t>
            </a:r>
          </a:p>
        </p:txBody>
      </p:sp>
    </p:spTree>
    <p:extLst>
      <p:ext uri="{BB962C8B-B14F-4D97-AF65-F5344CB8AC3E}">
        <p14:creationId xmlns:p14="http://schemas.microsoft.com/office/powerpoint/2010/main" val="2902073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同一时期，</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发布了专业级影视航拍的一体化飞行平台</a:t>
            </a:r>
            <a:r>
              <a:rPr lang="en-US" altLang="zh-CN" dirty="0">
                <a:latin typeface="微软雅黑" panose="020B0503020204020204" pitchFamily="34" charset="-122"/>
                <a:ea typeface="微软雅黑" panose="020B0503020204020204" pitchFamily="34" charset="-122"/>
                <a:sym typeface="Candara" panose="020E0502030303020204" pitchFamily="34" charset="0"/>
              </a:rPr>
              <a:t>M-600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，并集成了新一代精准可靠的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A3</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飞行控制系统及</a:t>
            </a:r>
            <a:r>
              <a:rPr lang="en-US" altLang="zh-CN" dirty="0">
                <a:latin typeface="微软雅黑" panose="020B0503020204020204" pitchFamily="34" charset="-122"/>
                <a:ea typeface="微软雅黑" panose="020B0503020204020204" pitchFamily="34" charset="-122"/>
                <a:sym typeface="Candara" panose="020E0502030303020204" pitchFamily="34" charset="0"/>
              </a:rPr>
              <a:t>Lightbridge 2</a:t>
            </a:r>
            <a:r>
              <a:rPr lang="zh-CN" altLang="en-US" dirty="0">
                <a:latin typeface="微软雅黑" panose="020B0503020204020204" pitchFamily="34" charset="-122"/>
                <a:ea typeface="微软雅黑" panose="020B0503020204020204" pitchFamily="34" charset="-122"/>
                <a:sym typeface="Candara" panose="020E0502030303020204" pitchFamily="34" charset="0"/>
              </a:rPr>
              <a:t>高清数字图传，定位精度达到厘米级</a:t>
            </a:r>
          </a:p>
        </p:txBody>
      </p:sp>
      <p:pic>
        <p:nvPicPr>
          <p:cNvPr id="4" name="图片 3"/>
          <p:cNvPicPr>
            <a:picLocks noChangeAspect="1"/>
          </p:cNvPicPr>
          <p:nvPr/>
        </p:nvPicPr>
        <p:blipFill>
          <a:blip r:embed="rId2"/>
          <a:stretch>
            <a:fillRect/>
          </a:stretch>
        </p:blipFill>
        <p:spPr>
          <a:xfrm>
            <a:off x="2430173" y="2697628"/>
            <a:ext cx="6292817" cy="3481002"/>
          </a:xfrm>
          <a:prstGeom prst="rect">
            <a:avLst/>
          </a:prstGeom>
        </p:spPr>
      </p:pic>
    </p:spTree>
    <p:extLst>
      <p:ext uri="{BB962C8B-B14F-4D97-AF65-F5344CB8AC3E}">
        <p14:creationId xmlns:p14="http://schemas.microsoft.com/office/powerpoint/2010/main" val="2504867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25</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日，小米正式发布了小米无人机，采用模块化设计，起落架可折叠，云台相机可拆卸，支持一键自动起飞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降落、一键自动返航、自动悬停、指点飞行、航线规划、绕点飞行等功能</a:t>
            </a:r>
          </a:p>
        </p:txBody>
      </p:sp>
      <p:pic>
        <p:nvPicPr>
          <p:cNvPr id="4" name="图片 3"/>
          <p:cNvPicPr>
            <a:picLocks noChangeAspect="1"/>
          </p:cNvPicPr>
          <p:nvPr/>
        </p:nvPicPr>
        <p:blipFill>
          <a:blip r:embed="rId2"/>
          <a:stretch>
            <a:fillRect/>
          </a:stretch>
        </p:blipFill>
        <p:spPr>
          <a:xfrm>
            <a:off x="2624434" y="2694697"/>
            <a:ext cx="5904295" cy="3189268"/>
          </a:xfrm>
          <a:prstGeom prst="rect">
            <a:avLst/>
          </a:prstGeom>
        </p:spPr>
      </p:pic>
    </p:spTree>
    <p:extLst>
      <p:ext uri="{BB962C8B-B14F-4D97-AF65-F5344CB8AC3E}">
        <p14:creationId xmlns:p14="http://schemas.microsoft.com/office/powerpoint/2010/main" val="759138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零度智控发布迷你自拍无人机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Dobby</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DOBBY</a:t>
            </a:r>
            <a:r>
              <a:rPr lang="zh-CN" altLang="en-US" dirty="0">
                <a:latin typeface="微软雅黑" panose="020B0503020204020204" pitchFamily="34" charset="-122"/>
                <a:ea typeface="微软雅黑" panose="020B0503020204020204" pitchFamily="34" charset="-122"/>
                <a:sym typeface="Candara" panose="020E0502030303020204" pitchFamily="34" charset="0"/>
              </a:rPr>
              <a:t>不仅体积小巧（可放进口袋），还将多项前沿科技和创新功能集于一身，</a:t>
            </a:r>
            <a:r>
              <a:rPr lang="en-US" altLang="zh-CN" dirty="0">
                <a:latin typeface="微软雅黑" panose="020B0503020204020204" pitchFamily="34" charset="-122"/>
                <a:ea typeface="微软雅黑" panose="020B0503020204020204" pitchFamily="34" charset="-122"/>
                <a:sym typeface="Candara" panose="020E0502030303020204" pitchFamily="34" charset="0"/>
              </a:rPr>
              <a:t>DOBBY</a:t>
            </a:r>
            <a:r>
              <a:rPr lang="zh-CN" altLang="en-US" dirty="0">
                <a:latin typeface="微软雅黑" panose="020B0503020204020204" pitchFamily="34" charset="-122"/>
                <a:ea typeface="微软雅黑" panose="020B0503020204020204" pitchFamily="34" charset="-122"/>
                <a:sym typeface="Candara" panose="020E0502030303020204" pitchFamily="34" charset="0"/>
              </a:rPr>
              <a:t>采用手机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APP</a:t>
            </a:r>
            <a:r>
              <a:rPr lang="zh-CN" altLang="en-US" dirty="0">
                <a:latin typeface="微软雅黑" panose="020B0503020204020204" pitchFamily="34" charset="-122"/>
                <a:ea typeface="微软雅黑" panose="020B0503020204020204" pitchFamily="34" charset="-122"/>
                <a:sym typeface="Candara" panose="020E0502030303020204" pitchFamily="34" charset="0"/>
              </a:rPr>
              <a:t>代替遥控器，一键起飞、拍拍起飞、语音操控、体感操控等多种起飞操控方式</a:t>
            </a:r>
          </a:p>
        </p:txBody>
      </p:sp>
      <p:pic>
        <p:nvPicPr>
          <p:cNvPr id="4" name="图片 3"/>
          <p:cNvPicPr>
            <a:picLocks noChangeAspect="1"/>
          </p:cNvPicPr>
          <p:nvPr/>
        </p:nvPicPr>
        <p:blipFill>
          <a:blip r:embed="rId2"/>
          <a:stretch>
            <a:fillRect/>
          </a:stretch>
        </p:blipFill>
        <p:spPr>
          <a:xfrm>
            <a:off x="3648883" y="2486823"/>
            <a:ext cx="3399177" cy="3966984"/>
          </a:xfrm>
          <a:prstGeom prst="rect">
            <a:avLst/>
          </a:prstGeom>
        </p:spPr>
      </p:pic>
    </p:spTree>
    <p:extLst>
      <p:ext uri="{BB962C8B-B14F-4D97-AF65-F5344CB8AC3E}">
        <p14:creationId xmlns:p14="http://schemas.microsoft.com/office/powerpoint/2010/main" val="3804503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Direction of Development</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大载荷，长续航</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自主避障及导航</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多机编队协同控制</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微小型化</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3604803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Videos</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err="1">
                <a:latin typeface="微软雅黑" panose="020B0503020204020204" pitchFamily="34" charset="-122"/>
                <a:ea typeface="微软雅黑" panose="020B0503020204020204" pitchFamily="34" charset="-122"/>
                <a:sym typeface="Candara" panose="020E0502030303020204" pitchFamily="34" charset="0"/>
              </a:rPr>
              <a:t>Volocopter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原型机：</a:t>
            </a:r>
            <a:r>
              <a:rPr lang="en-US" altLang="zh-CN" dirty="0">
                <a:latin typeface="微软雅黑" panose="020B0503020204020204" pitchFamily="34" charset="-122"/>
                <a:ea typeface="微软雅黑" panose="020B0503020204020204" pitchFamily="34" charset="-122"/>
                <a:sym typeface="Candara" panose="020E0502030303020204" pitchFamily="34" charset="0"/>
                <a:hlinkClick r:id="rId2"/>
              </a:rPr>
              <a:t>http://www.tudou.com/programs/view/FDTxzNB0PCI/?resourceId=0_06_02_99</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err="1">
                <a:latin typeface="微软雅黑" panose="020B0503020204020204" pitchFamily="34" charset="-122"/>
                <a:ea typeface="微软雅黑" panose="020B0503020204020204" pitchFamily="34" charset="-122"/>
                <a:sym typeface="Candara" panose="020E0502030303020204" pitchFamily="34" charset="0"/>
              </a:rPr>
              <a:t>Volocopter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hlinkClick r:id="rId3"/>
              </a:rPr>
              <a:t>http://www.iqiyi.com/w_19rsz5akn9.html</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Nixie</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hlinkClick r:id="rId4"/>
              </a:rPr>
              <a:t>http://www.iqiyi.com/w_19rski61jd.html</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Phantom4</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hlinkClick r:id="rId5"/>
              </a:rPr>
              <a:t>http://v.youku.com/v_show/id_XMTQ4Njk5ODM0NA==.html</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Phantom3</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hlinkClick r:id="rId6"/>
              </a:rPr>
              <a:t>http://v.youku.com/v_show/id_XOTI5NzA4Njk2.html</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26539067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Videos</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M-600</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hlinkClick r:id="rId2"/>
              </a:rPr>
              <a:t>https://www.djivideos.com/video_play/8d7669a4-fea0-48c5-b4dc-a3ef7b708c71?autoplay=1</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A3</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hlinkClick r:id="rId3"/>
              </a:rPr>
              <a:t>https://www.djivideos.com/video_play/679d10d8-9013-4eae-a481-6a726cb7ec70?autoplay=1</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2397922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前微软中国区 </a:t>
            </a:r>
            <a:r>
              <a:rPr lang="en-US" altLang="zh-CN" dirty="0">
                <a:latin typeface="微软雅黑" panose="020B0503020204020204" pitchFamily="34" charset="-122"/>
                <a:ea typeface="微软雅黑" panose="020B0503020204020204" pitchFamily="34" charset="-122"/>
                <a:sym typeface="Candara" panose="020E0502030303020204" pitchFamily="34" charset="0"/>
              </a:rPr>
              <a:t>MVP </a:t>
            </a:r>
            <a:r>
              <a:rPr lang="zh-CN" altLang="en-US" dirty="0">
                <a:latin typeface="微软雅黑" panose="020B0503020204020204" pitchFamily="34" charset="-122"/>
                <a:ea typeface="微软雅黑" panose="020B0503020204020204" pitchFamily="34" charset="-122"/>
                <a:sym typeface="Candara" panose="020E0502030303020204" pitchFamily="34" charset="0"/>
              </a:rPr>
              <a:t>彭斌于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2007</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年创立了极飞电子科技有限公司（</a:t>
            </a:r>
            <a:r>
              <a:rPr lang="en-US" altLang="zh-CN" dirty="0">
                <a:latin typeface="微软雅黑" panose="020B0503020204020204" pitchFamily="34" charset="-122"/>
                <a:ea typeface="微软雅黑" panose="020B0503020204020204" pitchFamily="34" charset="-122"/>
                <a:sym typeface="Candara" panose="020E0502030303020204" pitchFamily="34" charset="0"/>
              </a:rPr>
              <a:t>XAIRCRAFT</a:t>
            </a:r>
            <a:r>
              <a:rPr lang="zh-CN" altLang="en-US" dirty="0">
                <a:latin typeface="微软雅黑" panose="020B0503020204020204" pitchFamily="34" charset="-122"/>
                <a:ea typeface="微软雅黑" panose="020B0503020204020204" pitchFamily="34" charset="-122"/>
                <a:sym typeface="Candara" panose="020E0502030303020204" pitchFamily="34" charset="0"/>
              </a:rPr>
              <a:t>），总部位于中国广州，是国内最早开始研发多旋翼无人机的公司之一</a:t>
            </a:r>
          </a:p>
          <a:p>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328327" y="2799600"/>
            <a:ext cx="4971429" cy="2828571"/>
          </a:xfrm>
          <a:prstGeom prst="rect">
            <a:avLst/>
          </a:prstGeom>
        </p:spPr>
      </p:pic>
      <p:pic>
        <p:nvPicPr>
          <p:cNvPr id="7" name="图片 6"/>
          <p:cNvPicPr>
            <a:picLocks noChangeAspect="1"/>
          </p:cNvPicPr>
          <p:nvPr/>
        </p:nvPicPr>
        <p:blipFill>
          <a:blip r:embed="rId3"/>
          <a:stretch>
            <a:fillRect/>
          </a:stretch>
        </p:blipFill>
        <p:spPr>
          <a:xfrm>
            <a:off x="6699704" y="3073892"/>
            <a:ext cx="2950201" cy="2279986"/>
          </a:xfrm>
          <a:prstGeom prst="rect">
            <a:avLst/>
          </a:prstGeom>
        </p:spPr>
      </p:pic>
    </p:spTree>
    <p:extLst>
      <p:ext uri="{BB962C8B-B14F-4D97-AF65-F5344CB8AC3E}">
        <p14:creationId xmlns:p14="http://schemas.microsoft.com/office/powerpoint/2010/main" val="42353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度智控也同时成立，其创始人杨建军进入无人机领域之前，曾从事研究航天飞行器的研究。这是杨建军脱下军装后第一次创业，由于此前在航空航天部门工作多年，零度智控开始几年总带些“国家队”烙印。那时零度智控凭借技术优势与国家队捆绑，做了很多专业市场应用项目，相对来说，“不用去考虑成本，也不会去考虑结果，更不会去想消费体验”</a:t>
            </a:r>
          </a:p>
          <a:p>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3496091" y="3573449"/>
            <a:ext cx="3704762" cy="1990476"/>
          </a:xfrm>
          <a:prstGeom prst="rect">
            <a:avLst/>
          </a:prstGeom>
        </p:spPr>
      </p:pic>
    </p:spTree>
    <p:extLst>
      <p:ext uri="{BB962C8B-B14F-4D97-AF65-F5344CB8AC3E}">
        <p14:creationId xmlns:p14="http://schemas.microsoft.com/office/powerpoint/2010/main" val="3892026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996</TotalTime>
  <Words>4774</Words>
  <Application>Microsoft Office PowerPoint</Application>
  <PresentationFormat>宽屏</PresentationFormat>
  <Paragraphs>210</Paragraphs>
  <Slides>75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75</vt:i4>
      </vt:variant>
    </vt:vector>
  </HeadingPairs>
  <TitlesOfParts>
    <vt:vector size="82" baseType="lpstr">
      <vt:lpstr>宋体</vt:lpstr>
      <vt:lpstr>微软雅黑</vt:lpstr>
      <vt:lpstr>Arial</vt:lpstr>
      <vt:lpstr>Candara</vt:lpstr>
      <vt:lpstr>Century Gothic</vt:lpstr>
      <vt:lpstr>Wingdings 3</vt:lpstr>
      <vt:lpstr>离子</vt:lpstr>
      <vt:lpstr>History of Multicopter</vt:lpstr>
      <vt:lpstr>Before 2005</vt:lpstr>
      <vt:lpstr>2005</vt:lpstr>
      <vt:lpstr>2006</vt:lpstr>
      <vt:lpstr>2006</vt:lpstr>
      <vt:lpstr>2006</vt:lpstr>
      <vt:lpstr>2007</vt:lpstr>
      <vt:lpstr>2007</vt:lpstr>
      <vt:lpstr>2007</vt:lpstr>
      <vt:lpstr>2008</vt:lpstr>
      <vt:lpstr>2008</vt:lpstr>
      <vt:lpstr>2009</vt:lpstr>
      <vt:lpstr>2009</vt:lpstr>
      <vt:lpstr>2009</vt:lpstr>
      <vt:lpstr>2009</vt:lpstr>
      <vt:lpstr>2010</vt:lpstr>
      <vt:lpstr>2010</vt:lpstr>
      <vt:lpstr>2010</vt:lpstr>
      <vt:lpstr>2010</vt:lpstr>
      <vt:lpstr>2010</vt:lpstr>
      <vt:lpstr>2011</vt:lpstr>
      <vt:lpstr>2011</vt:lpstr>
      <vt:lpstr>2012</vt:lpstr>
      <vt:lpstr>2012</vt:lpstr>
      <vt:lpstr>2012</vt:lpstr>
      <vt:lpstr>2012</vt:lpstr>
      <vt:lpstr>2012</vt:lpstr>
      <vt:lpstr>2013</vt:lpstr>
      <vt:lpstr>2013</vt:lpstr>
      <vt:lpstr>2013</vt:lpstr>
      <vt:lpstr>2013</vt:lpstr>
      <vt:lpstr>2013</vt:lpstr>
      <vt:lpstr>2013</vt:lpstr>
      <vt:lpstr>2013</vt:lpstr>
      <vt:lpstr>2013</vt:lpstr>
      <vt:lpstr>2014</vt:lpstr>
      <vt:lpstr>2014</vt:lpstr>
      <vt:lpstr>2014</vt:lpstr>
      <vt:lpstr>2014</vt:lpstr>
      <vt:lpstr>2014</vt:lpstr>
      <vt:lpstr>2014</vt:lpstr>
      <vt:lpstr>2014</vt:lpstr>
      <vt:lpstr>2014</vt:lpstr>
      <vt:lpstr>2015</vt:lpstr>
      <vt:lpstr>2015</vt:lpstr>
      <vt:lpstr>2015</vt:lpstr>
      <vt:lpstr>2015</vt:lpstr>
      <vt:lpstr>2015</vt:lpstr>
      <vt:lpstr>2015</vt:lpstr>
      <vt:lpstr>2015</vt:lpstr>
      <vt:lpstr>2015</vt:lpstr>
      <vt:lpstr>2015</vt:lpstr>
      <vt:lpstr>2015</vt:lpstr>
      <vt:lpstr>2015</vt:lpstr>
      <vt:lpstr>2015</vt:lpstr>
      <vt:lpstr>2015</vt:lpstr>
      <vt:lpstr>2015</vt:lpstr>
      <vt:lpstr>2015</vt:lpstr>
      <vt:lpstr>2015</vt:lpstr>
      <vt:lpstr>2016</vt:lpstr>
      <vt:lpstr>2016</vt:lpstr>
      <vt:lpstr>2016</vt:lpstr>
      <vt:lpstr>2016</vt:lpstr>
      <vt:lpstr>2016</vt:lpstr>
      <vt:lpstr>2016</vt:lpstr>
      <vt:lpstr>2016</vt:lpstr>
      <vt:lpstr>2016</vt:lpstr>
      <vt:lpstr>2016</vt:lpstr>
      <vt:lpstr>2016</vt:lpstr>
      <vt:lpstr>2016</vt:lpstr>
      <vt:lpstr>2016</vt:lpstr>
      <vt:lpstr>2016</vt:lpstr>
      <vt:lpstr>Direction of Development</vt:lpstr>
      <vt:lpstr>Videos</vt:lpstr>
      <vt:lpstr>Videos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404</cp:revision>
  <dcterms:created xsi:type="dcterms:W3CDTF">2016-06-17T08:48:09Z</dcterms:created>
  <dcterms:modified xsi:type="dcterms:W3CDTF">2016-06-18T10:41:14Z</dcterms:modified>
</cp:coreProperties>
</file>